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0" r:id="rId2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embeddedFontLst>
    <p:embeddedFont>
      <p:font typeface="Merriweather" panose="020B0604020202020204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FBAF7C-2C19-4E5E-B874-C0E94059CD80}">
  <a:tblStyle styleId="{3FFBAF7C-2C19-4E5E-B874-C0E94059CD80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/>
          </a:p>
        </p:txBody>
      </p:sp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3175" y="6400800"/>
            <a:ext cx="121887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Shape 16"/>
          <p:cNvSpPr/>
          <p:nvPr/>
        </p:nvSpPr>
        <p:spPr>
          <a:xfrm>
            <a:off x="15" y="6334316"/>
            <a:ext cx="12188700" cy="63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Shape 17"/>
          <p:cNvSpPr txBox="1">
            <a:spLocks noGrp="1"/>
          </p:cNvSpPr>
          <p:nvPr>
            <p:ph type="dt" idx="10"/>
          </p:nvPr>
        </p:nvSpPr>
        <p:spPr>
          <a:xfrm>
            <a:off x="1097279" y="6459785"/>
            <a:ext cx="24723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798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9900457" y="6459785"/>
            <a:ext cx="13118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0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3175" y="6400800"/>
            <a:ext cx="121887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Shape 84"/>
          <p:cNvSpPr/>
          <p:nvPr/>
        </p:nvSpPr>
        <p:spPr>
          <a:xfrm>
            <a:off x="15" y="6334316"/>
            <a:ext cx="12188700" cy="63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 rot="5400000">
            <a:off x="7160698" y="1978977"/>
            <a:ext cx="5757300" cy="262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 rot="5400000">
            <a:off x="1826698" y="-573721"/>
            <a:ext cx="5757300" cy="773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91440" marR="0" lvl="0" indent="28956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4048" marR="0" lvl="1" indent="149352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66928" marR="0" lvl="2" indent="80772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49808" marR="0" lvl="3" indent="75691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32688" marR="0" lvl="4" indent="83311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00000" marR="0" lvl="5" indent="30299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99999" marR="0" lvl="6" indent="335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99999" marR="0" lvl="7" indent="367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99999" marR="0" lvl="8" indent="27201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dt" idx="10"/>
          </p:nvPr>
        </p:nvSpPr>
        <p:spPr>
          <a:xfrm>
            <a:off x="1097279" y="6459785"/>
            <a:ext cx="24723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798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9900457" y="6459785"/>
            <a:ext cx="13118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0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1097279" y="286603"/>
            <a:ext cx="10058398" cy="1450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1097279" y="1845733"/>
            <a:ext cx="4937700" cy="40232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91440" marR="0" lvl="0" indent="41656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4048" marR="0" lvl="1" indent="263652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66928" marR="0" lvl="2" indent="169672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49808" marR="0" lvl="3" indent="151891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32688" marR="0" lvl="4" indent="159511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00000" marR="0" lvl="5" indent="106499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99999" marR="0" lvl="6" indent="1097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99999" marR="0" lvl="7" indent="1129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99999" marR="0" lvl="8" indent="116101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2"/>
          </p:nvPr>
        </p:nvSpPr>
        <p:spPr>
          <a:xfrm>
            <a:off x="6217919" y="1845733"/>
            <a:ext cx="4937697" cy="40232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91440" marR="0" lvl="0" indent="41656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4048" marR="0" lvl="1" indent="263652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66928" marR="0" lvl="2" indent="169672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49808" marR="0" lvl="3" indent="151891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32688" marR="0" lvl="4" indent="159511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00000" marR="0" lvl="5" indent="106499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99999" marR="0" lvl="6" indent="1097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99999" marR="0" lvl="7" indent="1129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99999" marR="0" lvl="8" indent="116101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dt" idx="10"/>
          </p:nvPr>
        </p:nvSpPr>
        <p:spPr>
          <a:xfrm>
            <a:off x="1097279" y="6459785"/>
            <a:ext cx="24723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798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9900457" y="6459785"/>
            <a:ext cx="13118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0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/>
        </p:nvSpPr>
        <p:spPr>
          <a:xfrm>
            <a:off x="3175" y="6400800"/>
            <a:ext cx="121887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15" y="6334316"/>
            <a:ext cx="12188700" cy="63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dt" idx="10"/>
          </p:nvPr>
        </p:nvSpPr>
        <p:spPr>
          <a:xfrm>
            <a:off x="1097279" y="6459785"/>
            <a:ext cx="24723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798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9900457" y="6459785"/>
            <a:ext cx="13118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0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1097279" y="286603"/>
            <a:ext cx="10058398" cy="1450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1097279" y="1845733"/>
            <a:ext cx="10058398" cy="40232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91440" marR="0" lvl="0" indent="41656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4048" marR="0" lvl="1" indent="263652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66928" marR="0" lvl="2" indent="169672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49808" marR="0" lvl="3" indent="151891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32688" marR="0" lvl="4" indent="159511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00000" marR="0" lvl="5" indent="106499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99999" marR="0" lvl="6" indent="1097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99999" marR="0" lvl="7" indent="1129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99999" marR="0" lvl="8" indent="116101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dt" idx="10"/>
          </p:nvPr>
        </p:nvSpPr>
        <p:spPr>
          <a:xfrm>
            <a:off x="1097279" y="6459785"/>
            <a:ext cx="24723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798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9900457" y="6459785"/>
            <a:ext cx="13118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0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3175" y="6400800"/>
            <a:ext cx="121887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15" y="6334316"/>
            <a:ext cx="12188700" cy="63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ctrTitle"/>
          </p:nvPr>
        </p:nvSpPr>
        <p:spPr>
          <a:xfrm>
            <a:off x="1097279" y="758952"/>
            <a:ext cx="10058398" cy="356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Calibri"/>
              <a:buNone/>
              <a:defRPr sz="8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subTitle" idx="1"/>
          </p:nvPr>
        </p:nvSpPr>
        <p:spPr>
          <a:xfrm>
            <a:off x="1100050" y="4455619"/>
            <a:ext cx="10058398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Calibri"/>
              <a:buNone/>
              <a:def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dt" idx="10"/>
          </p:nvPr>
        </p:nvSpPr>
        <p:spPr>
          <a:xfrm>
            <a:off x="1097279" y="6459785"/>
            <a:ext cx="24723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798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9900457" y="6459785"/>
            <a:ext cx="13118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0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6" name="Shape 126"/>
          <p:cNvCxnSpPr/>
          <p:nvPr/>
        </p:nvCxnSpPr>
        <p:spPr>
          <a:xfrm>
            <a:off x="1207658" y="4343400"/>
            <a:ext cx="98754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>
            <a:off x="3175" y="6400800"/>
            <a:ext cx="121887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Shape 129"/>
          <p:cNvSpPr/>
          <p:nvPr/>
        </p:nvSpPr>
        <p:spPr>
          <a:xfrm>
            <a:off x="15" y="6334316"/>
            <a:ext cx="12188700" cy="63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1097279" y="758952"/>
            <a:ext cx="10058398" cy="356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Calibri"/>
              <a:buNone/>
              <a:defRPr sz="8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1097279" y="4453128"/>
            <a:ext cx="10058398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Calibri"/>
              <a:buNone/>
              <a:def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dt" idx="10"/>
          </p:nvPr>
        </p:nvSpPr>
        <p:spPr>
          <a:xfrm>
            <a:off x="1097279" y="6459785"/>
            <a:ext cx="24723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798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9900457" y="6459785"/>
            <a:ext cx="13118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0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5" name="Shape 135"/>
          <p:cNvCxnSpPr/>
          <p:nvPr/>
        </p:nvCxnSpPr>
        <p:spPr>
          <a:xfrm>
            <a:off x="1207658" y="4343400"/>
            <a:ext cx="98754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1097279" y="286603"/>
            <a:ext cx="10058398" cy="1450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1097279" y="1846050"/>
            <a:ext cx="4937700" cy="736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Calibri"/>
              <a:buNone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20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body" idx="2"/>
          </p:nvPr>
        </p:nvSpPr>
        <p:spPr>
          <a:xfrm>
            <a:off x="1097279" y="2582333"/>
            <a:ext cx="4937700" cy="3378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91440" marR="0" lvl="0" indent="41656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4048" marR="0" lvl="1" indent="263652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66928" marR="0" lvl="2" indent="169672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49808" marR="0" lvl="3" indent="151891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32688" marR="0" lvl="4" indent="159511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00000" marR="0" lvl="5" indent="106499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99999" marR="0" lvl="6" indent="1097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99999" marR="0" lvl="7" indent="1129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99999" marR="0" lvl="8" indent="116101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body" idx="3"/>
          </p:nvPr>
        </p:nvSpPr>
        <p:spPr>
          <a:xfrm>
            <a:off x="6217919" y="1846050"/>
            <a:ext cx="4937697" cy="736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Calibri"/>
              <a:buNone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20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body" idx="4"/>
          </p:nvPr>
        </p:nvSpPr>
        <p:spPr>
          <a:xfrm>
            <a:off x="6217919" y="2582333"/>
            <a:ext cx="4937697" cy="3378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91440" marR="0" lvl="0" indent="41656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4048" marR="0" lvl="1" indent="263652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66928" marR="0" lvl="2" indent="169672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49808" marR="0" lvl="3" indent="151891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32688" marR="0" lvl="4" indent="159511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00000" marR="0" lvl="5" indent="106499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99999" marR="0" lvl="6" indent="1097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99999" marR="0" lvl="7" indent="1129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99999" marR="0" lvl="8" indent="116101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dt" idx="10"/>
          </p:nvPr>
        </p:nvSpPr>
        <p:spPr>
          <a:xfrm>
            <a:off x="1097279" y="6459785"/>
            <a:ext cx="24723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798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sldNum" idx="12"/>
          </p:nvPr>
        </p:nvSpPr>
        <p:spPr>
          <a:xfrm>
            <a:off x="9900457" y="6459785"/>
            <a:ext cx="13118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0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1097279" y="286603"/>
            <a:ext cx="10058398" cy="1450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dt" idx="10"/>
          </p:nvPr>
        </p:nvSpPr>
        <p:spPr>
          <a:xfrm>
            <a:off x="1097279" y="6459785"/>
            <a:ext cx="24723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798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sldNum" idx="12"/>
          </p:nvPr>
        </p:nvSpPr>
        <p:spPr>
          <a:xfrm>
            <a:off x="9900457" y="6459785"/>
            <a:ext cx="13118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0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>
            <a:off x="15" y="0"/>
            <a:ext cx="40508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4040071" y="0"/>
            <a:ext cx="638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457200" y="594358"/>
            <a:ext cx="3200397" cy="228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4800600" y="731520"/>
            <a:ext cx="6492299" cy="5257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91440" marR="0" lvl="0" indent="41656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4048" marR="0" lvl="1" indent="263652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66928" marR="0" lvl="2" indent="169672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49808" marR="0" lvl="3" indent="151891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32688" marR="0" lvl="4" indent="159511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00000" marR="0" lvl="5" indent="106499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99999" marR="0" lvl="6" indent="1097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99999" marR="0" lvl="7" indent="1129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99999" marR="0" lvl="8" indent="116101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body" idx="2"/>
          </p:nvPr>
        </p:nvSpPr>
        <p:spPr>
          <a:xfrm>
            <a:off x="457200" y="2926080"/>
            <a:ext cx="3200397" cy="33791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Calibri"/>
              <a:buNone/>
              <a:defRPr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dt" idx="10"/>
          </p:nvPr>
        </p:nvSpPr>
        <p:spPr>
          <a:xfrm>
            <a:off x="465512" y="6459785"/>
            <a:ext cx="26183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7" name="Shape 157"/>
          <p:cNvSpPr txBox="1">
            <a:spLocks noGrp="1"/>
          </p:cNvSpPr>
          <p:nvPr>
            <p:ph type="ftr" idx="11"/>
          </p:nvPr>
        </p:nvSpPr>
        <p:spPr>
          <a:xfrm>
            <a:off x="4800600" y="6459785"/>
            <a:ext cx="4648198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libri"/>
              <a:buNone/>
              <a:defRPr sz="9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xfrm>
            <a:off x="9900457" y="6459785"/>
            <a:ext cx="13118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libri"/>
              <a:buNone/>
            </a:pPr>
            <a:fld id="{00000000-1234-1234-1234-123412341234}" type="slidenum">
              <a:rPr lang="en-US"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05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/>
        </p:nvSpPr>
        <p:spPr>
          <a:xfrm>
            <a:off x="0" y="4953000"/>
            <a:ext cx="12188700" cy="1904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Shape 161"/>
          <p:cNvSpPr/>
          <p:nvPr/>
        </p:nvSpPr>
        <p:spPr>
          <a:xfrm>
            <a:off x="15" y="4915076"/>
            <a:ext cx="12188700" cy="63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1097279" y="5074919"/>
            <a:ext cx="10113299" cy="82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pic" idx="2"/>
          </p:nvPr>
        </p:nvSpPr>
        <p:spPr>
          <a:xfrm>
            <a:off x="15" y="0"/>
            <a:ext cx="12192000" cy="4915199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Calibri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1097279" y="5907023"/>
            <a:ext cx="10113299" cy="59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alibri"/>
              <a:buNone/>
              <a:defRPr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dt" idx="10"/>
          </p:nvPr>
        </p:nvSpPr>
        <p:spPr>
          <a:xfrm>
            <a:off x="1097279" y="6459785"/>
            <a:ext cx="24723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798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9900457" y="6459785"/>
            <a:ext cx="13118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0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1097279" y="286603"/>
            <a:ext cx="10058398" cy="1450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1097279" y="1845733"/>
            <a:ext cx="10058398" cy="40232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91440" marR="0" lvl="0" indent="28956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4048" marR="0" lvl="1" indent="149352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66928" marR="0" lvl="2" indent="80772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49808" marR="0" lvl="3" indent="75691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32688" marR="0" lvl="4" indent="83311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00000" marR="0" lvl="5" indent="30299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99999" marR="0" lvl="6" indent="335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99999" marR="0" lvl="7" indent="367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99999" marR="0" lvl="8" indent="27201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1097279" y="6459785"/>
            <a:ext cx="24723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798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9900457" y="6459785"/>
            <a:ext cx="13118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0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1097279" y="286603"/>
            <a:ext cx="10058398" cy="1450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 rot="5400000">
            <a:off x="4114829" y="-1171815"/>
            <a:ext cx="4023298" cy="100583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91440" marR="0" lvl="0" indent="41656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4048" marR="0" lvl="1" indent="263652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66928" marR="0" lvl="2" indent="169672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49808" marR="0" lvl="3" indent="151891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32688" marR="0" lvl="4" indent="159511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00000" marR="0" lvl="5" indent="106499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99999" marR="0" lvl="6" indent="1097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99999" marR="0" lvl="7" indent="1129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99999" marR="0" lvl="8" indent="116101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dt" idx="10"/>
          </p:nvPr>
        </p:nvSpPr>
        <p:spPr>
          <a:xfrm>
            <a:off x="1097279" y="6459785"/>
            <a:ext cx="24723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798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9900457" y="6459785"/>
            <a:ext cx="13118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0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/>
        </p:nvSpPr>
        <p:spPr>
          <a:xfrm>
            <a:off x="3175" y="6400800"/>
            <a:ext cx="121887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15" y="6334316"/>
            <a:ext cx="12188700" cy="63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 rot="5400000">
            <a:off x="7160698" y="1978977"/>
            <a:ext cx="5757300" cy="262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 rot="5400000">
            <a:off x="1826697" y="-573721"/>
            <a:ext cx="5757300" cy="773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91440" marR="0" lvl="0" indent="41656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4048" marR="0" lvl="1" indent="263652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66928" marR="0" lvl="2" indent="169672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49808" marR="0" lvl="3" indent="151891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32688" marR="0" lvl="4" indent="159511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00000" marR="0" lvl="5" indent="106499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99999" marR="0" lvl="6" indent="1097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99999" marR="0" lvl="7" indent="1129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99999" marR="0" lvl="8" indent="116101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9" name="Shape 179"/>
          <p:cNvSpPr txBox="1">
            <a:spLocks noGrp="1"/>
          </p:cNvSpPr>
          <p:nvPr>
            <p:ph type="dt" idx="10"/>
          </p:nvPr>
        </p:nvSpPr>
        <p:spPr>
          <a:xfrm>
            <a:off x="1097279" y="6459785"/>
            <a:ext cx="24723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0" name="Shape 18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798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xfrm>
            <a:off x="9900457" y="6459785"/>
            <a:ext cx="13118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0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3175" y="6400800"/>
            <a:ext cx="121887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Shape 28"/>
          <p:cNvSpPr/>
          <p:nvPr/>
        </p:nvSpPr>
        <p:spPr>
          <a:xfrm>
            <a:off x="15" y="6334316"/>
            <a:ext cx="12188700" cy="63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Shape 29"/>
          <p:cNvSpPr txBox="1">
            <a:spLocks noGrp="1"/>
          </p:cNvSpPr>
          <p:nvPr>
            <p:ph type="ctrTitle"/>
          </p:nvPr>
        </p:nvSpPr>
        <p:spPr>
          <a:xfrm>
            <a:off x="1097279" y="758952"/>
            <a:ext cx="10058398" cy="356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Calibri"/>
              <a:buNone/>
              <a:defRPr sz="8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ubTitle" idx="1"/>
          </p:nvPr>
        </p:nvSpPr>
        <p:spPr>
          <a:xfrm>
            <a:off x="1100050" y="4455619"/>
            <a:ext cx="10058398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Calibri"/>
              <a:buNone/>
              <a:def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1097279" y="6459785"/>
            <a:ext cx="24723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798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9900457" y="6459785"/>
            <a:ext cx="13118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0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" name="Shape 34"/>
          <p:cNvCxnSpPr/>
          <p:nvPr/>
        </p:nvCxnSpPr>
        <p:spPr>
          <a:xfrm>
            <a:off x="1207658" y="4343400"/>
            <a:ext cx="98754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3175" y="6400800"/>
            <a:ext cx="121887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/>
          <p:nvPr/>
        </p:nvSpPr>
        <p:spPr>
          <a:xfrm>
            <a:off x="15" y="6334316"/>
            <a:ext cx="12188700" cy="63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1097279" y="758952"/>
            <a:ext cx="10058398" cy="356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Calibri"/>
              <a:buNone/>
              <a:defRPr sz="8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1097279" y="4453128"/>
            <a:ext cx="10058398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Calibri"/>
              <a:buNone/>
              <a:def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dt" idx="10"/>
          </p:nvPr>
        </p:nvSpPr>
        <p:spPr>
          <a:xfrm>
            <a:off x="1097279" y="6459785"/>
            <a:ext cx="24723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798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9900457" y="6459785"/>
            <a:ext cx="13118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0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" name="Shape 43"/>
          <p:cNvCxnSpPr/>
          <p:nvPr/>
        </p:nvCxnSpPr>
        <p:spPr>
          <a:xfrm>
            <a:off x="1207658" y="4343400"/>
            <a:ext cx="98754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097279" y="286603"/>
            <a:ext cx="10058398" cy="1450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097279" y="1846050"/>
            <a:ext cx="4937700" cy="736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Calibri"/>
              <a:buNone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20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1097279" y="2582333"/>
            <a:ext cx="4937700" cy="3378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91440" marR="0" lvl="0" indent="28956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4048" marR="0" lvl="1" indent="149352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66928" marR="0" lvl="2" indent="80772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49808" marR="0" lvl="3" indent="75691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32688" marR="0" lvl="4" indent="83311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00000" marR="0" lvl="5" indent="30299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99999" marR="0" lvl="6" indent="335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99999" marR="0" lvl="7" indent="367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99999" marR="0" lvl="8" indent="27201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3"/>
          </p:nvPr>
        </p:nvSpPr>
        <p:spPr>
          <a:xfrm>
            <a:off x="6217919" y="1846050"/>
            <a:ext cx="4937697" cy="736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Calibri"/>
              <a:buNone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20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4"/>
          </p:nvPr>
        </p:nvSpPr>
        <p:spPr>
          <a:xfrm>
            <a:off x="6217919" y="2582333"/>
            <a:ext cx="4937697" cy="3378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91440" marR="0" lvl="0" indent="28956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4048" marR="0" lvl="1" indent="149352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66928" marR="0" lvl="2" indent="80772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49808" marR="0" lvl="3" indent="75691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32688" marR="0" lvl="4" indent="83311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00000" marR="0" lvl="5" indent="30299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99999" marR="0" lvl="6" indent="335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99999" marR="0" lvl="7" indent="367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99999" marR="0" lvl="8" indent="27201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dt" idx="10"/>
          </p:nvPr>
        </p:nvSpPr>
        <p:spPr>
          <a:xfrm>
            <a:off x="1097279" y="6459785"/>
            <a:ext cx="24723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798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9900457" y="6459785"/>
            <a:ext cx="13118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0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1097279" y="286603"/>
            <a:ext cx="10058398" cy="1450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1097279" y="6459785"/>
            <a:ext cx="24723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798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9900457" y="6459785"/>
            <a:ext cx="13118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0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15" y="0"/>
            <a:ext cx="40508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Shape 60"/>
          <p:cNvSpPr/>
          <p:nvPr/>
        </p:nvSpPr>
        <p:spPr>
          <a:xfrm>
            <a:off x="4040071" y="0"/>
            <a:ext cx="638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457200" y="594358"/>
            <a:ext cx="3200398" cy="228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4800600" y="731520"/>
            <a:ext cx="6492299" cy="5257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91440" marR="0" lvl="0" indent="28956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4048" marR="0" lvl="1" indent="149352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66928" marR="0" lvl="2" indent="80772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49808" marR="0" lvl="3" indent="75691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32688" marR="0" lvl="4" indent="83311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00000" marR="0" lvl="5" indent="30299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99999" marR="0" lvl="6" indent="335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99999" marR="0" lvl="7" indent="367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99999" marR="0" lvl="8" indent="27201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2"/>
          </p:nvPr>
        </p:nvSpPr>
        <p:spPr>
          <a:xfrm>
            <a:off x="457200" y="2926080"/>
            <a:ext cx="3200398" cy="3379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Calibri"/>
              <a:buNone/>
              <a:defRPr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dt" idx="10"/>
          </p:nvPr>
        </p:nvSpPr>
        <p:spPr>
          <a:xfrm>
            <a:off x="465512" y="6459785"/>
            <a:ext cx="26183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4800600" y="6459785"/>
            <a:ext cx="4648198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libri"/>
              <a:buNone/>
              <a:defRPr sz="9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9900457" y="6459785"/>
            <a:ext cx="13118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libri"/>
              <a:buNone/>
            </a:pPr>
            <a:fld id="{00000000-1234-1234-1234-123412341234}" type="slidenum">
              <a:rPr lang="en-US"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05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0" y="4953000"/>
            <a:ext cx="12188700" cy="1904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Shape 69"/>
          <p:cNvSpPr/>
          <p:nvPr/>
        </p:nvSpPr>
        <p:spPr>
          <a:xfrm>
            <a:off x="15" y="4915076"/>
            <a:ext cx="12188700" cy="63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1097279" y="5074919"/>
            <a:ext cx="10113299" cy="82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1" name="Shape 71"/>
          <p:cNvSpPr>
            <a:spLocks noGrp="1"/>
          </p:cNvSpPr>
          <p:nvPr>
            <p:ph type="pic" idx="2"/>
          </p:nvPr>
        </p:nvSpPr>
        <p:spPr>
          <a:xfrm>
            <a:off x="15" y="0"/>
            <a:ext cx="12192000" cy="4915199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Calibri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1097279" y="5907023"/>
            <a:ext cx="10113299" cy="59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alibri"/>
              <a:buNone/>
              <a:defRPr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1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dt" idx="10"/>
          </p:nvPr>
        </p:nvSpPr>
        <p:spPr>
          <a:xfrm>
            <a:off x="1097279" y="6459785"/>
            <a:ext cx="24723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798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9900457" y="6459785"/>
            <a:ext cx="13118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0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1097279" y="286603"/>
            <a:ext cx="10058398" cy="1450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 rot="5400000">
            <a:off x="4114829" y="-1171815"/>
            <a:ext cx="4023298" cy="100583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91440" marR="0" lvl="0" indent="28956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4048" marR="0" lvl="1" indent="149352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66928" marR="0" lvl="2" indent="80772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49808" marR="0" lvl="3" indent="75691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32688" marR="0" lvl="4" indent="83311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00000" marR="0" lvl="5" indent="30299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99999" marR="0" lvl="6" indent="335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99999" marR="0" lvl="7" indent="367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99999" marR="0" lvl="8" indent="27201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dt" idx="10"/>
          </p:nvPr>
        </p:nvSpPr>
        <p:spPr>
          <a:xfrm>
            <a:off x="1097279" y="6459785"/>
            <a:ext cx="24723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798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9900457" y="6459785"/>
            <a:ext cx="13118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0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Shape 7"/>
          <p:cNvSpPr/>
          <p:nvPr/>
        </p:nvSpPr>
        <p:spPr>
          <a:xfrm>
            <a:off x="0" y="6334316"/>
            <a:ext cx="12192000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1097279" y="286603"/>
            <a:ext cx="10058398" cy="1450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body" idx="1"/>
          </p:nvPr>
        </p:nvSpPr>
        <p:spPr>
          <a:xfrm>
            <a:off x="1097279" y="1845733"/>
            <a:ext cx="10058398" cy="40232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91440" marR="0" lvl="0" indent="28956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4048" marR="0" lvl="1" indent="149352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66928" marR="0" lvl="2" indent="80772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49808" marR="0" lvl="3" indent="75691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32688" marR="0" lvl="4" indent="83311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00000" marR="0" lvl="5" indent="30299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99999" marR="0" lvl="6" indent="335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99999" marR="0" lvl="7" indent="367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99999" marR="0" lvl="8" indent="27201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dt" idx="10"/>
          </p:nvPr>
        </p:nvSpPr>
        <p:spPr>
          <a:xfrm>
            <a:off x="1097279" y="6459785"/>
            <a:ext cx="24723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798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9900457" y="6459785"/>
            <a:ext cx="13118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0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" name="Shape 13"/>
          <p:cNvCxnSpPr/>
          <p:nvPr/>
        </p:nvCxnSpPr>
        <p:spPr>
          <a:xfrm>
            <a:off x="1193532" y="1737842"/>
            <a:ext cx="9966899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0" y="6334316"/>
            <a:ext cx="12192000" cy="65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1097279" y="286603"/>
            <a:ext cx="10058398" cy="1450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1097279" y="1845733"/>
            <a:ext cx="10058398" cy="40232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91440" marR="0" lvl="0" indent="41656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4048" marR="0" lvl="1" indent="263652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66928" marR="0" lvl="2" indent="169672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49808" marR="0" lvl="3" indent="151891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32688" marR="0" lvl="4" indent="159511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00000" marR="0" lvl="5" indent="106499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99999" marR="0" lvl="6" indent="1097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99999" marR="0" lvl="7" indent="1129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99999" marR="0" lvl="8" indent="116101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dt" idx="10"/>
          </p:nvPr>
        </p:nvSpPr>
        <p:spPr>
          <a:xfrm>
            <a:off x="1097279" y="6459785"/>
            <a:ext cx="24723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798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9900457" y="6459785"/>
            <a:ext cx="13118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0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8" name="Shape 98"/>
          <p:cNvCxnSpPr/>
          <p:nvPr/>
        </p:nvCxnSpPr>
        <p:spPr>
          <a:xfrm>
            <a:off x="1193532" y="1737841"/>
            <a:ext cx="9966899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notesSlide" Target="../notesSlides/notesSlide3.xml"/><Relationship Id="rId7" Type="http://schemas.openxmlformats.org/officeDocument/2006/relationships/oleObject" Target="file:///C:\Users\Kunja\Downloads\project%20plan%20final.mpp" TargetMode="External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oleObject" Target="file:///C:\Users\Kunja\Downloads\Project%20Charter%20B14%20Team2.doc" TargetMode="External"/><Relationship Id="rId10" Type="http://schemas.openxmlformats.org/officeDocument/2006/relationships/image" Target="../media/image6.wmf"/><Relationship Id="rId4" Type="http://schemas.openxmlformats.org/officeDocument/2006/relationships/image" Target="../media/image7.png"/><Relationship Id="rId9" Type="http://schemas.openxmlformats.org/officeDocument/2006/relationships/oleObject" Target="file:///C:\Users\Kunja\Downloads\Project%20Status%20template%20(1).doc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wmf"/><Relationship Id="rId5" Type="http://schemas.openxmlformats.org/officeDocument/2006/relationships/oleObject" Target="file:///C:\Users\Kunja\Downloads\Final%20Budget%20Plan.xlsx" TargetMode="Externa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CB97"/>
            </a:gs>
            <a:gs pos="50000">
              <a:srgbClr val="FFE8D1"/>
            </a:gs>
            <a:gs pos="100000">
              <a:srgbClr val="FFF5EB"/>
            </a:gs>
          </a:gsLst>
          <a:lin ang="16200000" scaled="0"/>
        </a:gra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ctrTitle" idx="4294967295"/>
          </p:nvPr>
        </p:nvSpPr>
        <p:spPr>
          <a:xfrm>
            <a:off x="1036637" y="250825"/>
            <a:ext cx="11155360" cy="12668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Calibri"/>
              <a:buNone/>
            </a:pPr>
            <a:r>
              <a:rPr lang="en-US" sz="8000" b="1" i="0" u="none" strike="noStrike" cap="none">
                <a:solidFill>
                  <a:srgbClr val="262626"/>
                </a:solidFill>
                <a:latin typeface="Merriweather"/>
                <a:ea typeface="Merriweather"/>
                <a:cs typeface="Merriweather"/>
                <a:sym typeface="Merriweather"/>
              </a:rPr>
              <a:t>FBI Virtual Case File</a:t>
            </a:r>
          </a:p>
        </p:txBody>
      </p:sp>
      <p:sp>
        <p:nvSpPr>
          <p:cNvPr id="187" name="Shape 187"/>
          <p:cNvSpPr txBox="1">
            <a:spLocks noGrp="1"/>
          </p:cNvSpPr>
          <p:nvPr>
            <p:ph type="subTitle" idx="4294967295"/>
          </p:nvPr>
        </p:nvSpPr>
        <p:spPr>
          <a:xfrm>
            <a:off x="6295992" y="1968758"/>
            <a:ext cx="4882078" cy="402149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alibri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TEAM 2: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alibri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XIANGYI ZHANG</a:t>
            </a:r>
          </a:p>
          <a:p>
            <a:pPr marL="0" marR="0" lvl="0" indent="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alibri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PRASRABAN MUKHOPADHYAY</a:t>
            </a:r>
          </a:p>
          <a:p>
            <a:pPr marL="0" marR="0" lvl="0" indent="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alibri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YAXIN JIANG</a:t>
            </a:r>
          </a:p>
          <a:p>
            <a:pPr marL="0" marR="0" lvl="0" indent="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alibri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KUNJA DUTTA</a:t>
            </a:r>
          </a:p>
          <a:p>
            <a:pPr marL="0" marR="0" lvl="0" indent="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alibri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DEBALEENA SAHA</a:t>
            </a:r>
          </a:p>
          <a:p>
            <a:pPr marL="0" marR="0" lvl="0" indent="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alibri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MOHAMMED SHOEB AHMED SHAKEB</a:t>
            </a:r>
          </a:p>
          <a:p>
            <a:pPr marL="0" marR="0" lvl="0" indent="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alibri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SAMARPITA CHAKRABARTY</a:t>
            </a:r>
          </a:p>
          <a:p>
            <a:pPr marL="0" marR="0" lvl="0" indent="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alibri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PRATARSHI SAHA</a:t>
            </a:r>
          </a:p>
        </p:txBody>
      </p:sp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637" y="2340382"/>
            <a:ext cx="3910303" cy="2987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Shape 3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0" y="794025"/>
            <a:ext cx="10058398" cy="527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2337224" y="210100"/>
            <a:ext cx="9613800" cy="1450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Calibri"/>
              <a:buNone/>
            </a:pPr>
            <a:r>
              <a:rPr lang="en-US" sz="4800" b="1" i="0" u="none" strike="noStrike" cap="none">
                <a:solidFill>
                  <a:srgbClr val="3F3F3F"/>
                </a:solidFill>
                <a:latin typeface="Merriweather"/>
                <a:ea typeface="Merriweather"/>
                <a:cs typeface="Merriweather"/>
                <a:sym typeface="Merriweather"/>
              </a:rPr>
              <a:t>Case Introduction</a:t>
            </a:r>
          </a:p>
        </p:txBody>
      </p:sp>
      <p:pic>
        <p:nvPicPr>
          <p:cNvPr id="194" name="Shape 1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3400" y="215275"/>
            <a:ext cx="1564199" cy="15641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" name="Shape 195"/>
          <p:cNvGrpSpPr/>
          <p:nvPr/>
        </p:nvGrpSpPr>
        <p:grpSpPr>
          <a:xfrm>
            <a:off x="787408" y="1779484"/>
            <a:ext cx="10782626" cy="4439630"/>
            <a:chOff x="230412" y="868"/>
            <a:chExt cx="10782626" cy="4439630"/>
          </a:xfrm>
        </p:grpSpPr>
        <p:sp>
          <p:nvSpPr>
            <p:cNvPr id="196" name="Shape 196"/>
            <p:cNvSpPr/>
            <p:nvPr/>
          </p:nvSpPr>
          <p:spPr>
            <a:xfrm rot="5400000">
              <a:off x="6700720" y="-2971705"/>
              <a:ext cx="1245549" cy="7379086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5D7C9">
                <a:alpha val="89411"/>
              </a:srgbClr>
            </a:solidFill>
            <a:ln w="25400" cap="flat" cmpd="sng">
              <a:solidFill>
                <a:srgbClr val="F5D7C9">
                  <a:alpha val="89411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Shape 197"/>
            <p:cNvSpPr txBox="1"/>
            <p:nvPr/>
          </p:nvSpPr>
          <p:spPr>
            <a:xfrm>
              <a:off x="3625403" y="74684"/>
              <a:ext cx="7318199" cy="1245599"/>
            </a:xfrm>
            <a:prstGeom prst="rect">
              <a:avLst/>
            </a:prstGeom>
            <a:noFill/>
            <a:ln>
              <a:noFill/>
            </a:ln>
          </p:spPr>
          <p:txBody>
            <a:bodyPr lIns="247650" tIns="123825" rIns="247650" bIns="123825" anchor="ctr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Arial"/>
                <a:buChar char="•"/>
              </a:pPr>
              <a:r>
                <a:rPr lang="en-US" sz="1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Time</a:t>
              </a:r>
              <a:r>
                <a:rPr lang="en-US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      3 years</a:t>
              </a: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Arial"/>
                <a:buChar char="•"/>
              </a:pPr>
              <a:r>
                <a:rPr lang="en-US" sz="1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Budget</a:t>
              </a:r>
              <a:r>
                <a:rPr lang="en-US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  US$380 million</a:t>
              </a: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Arial"/>
                <a:buChar char="•"/>
              </a:pPr>
              <a:r>
                <a:rPr lang="en-US" sz="1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Scope</a:t>
              </a:r>
              <a:r>
                <a:rPr lang="en-US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   Upgrade of desktop hardware and software, and implementation 	     	  of a more modern and secure network</a:t>
              </a:r>
            </a:p>
          </p:txBody>
        </p:sp>
        <p:sp>
          <p:nvSpPr>
            <p:cNvPr id="198" name="Shape 198"/>
            <p:cNvSpPr/>
            <p:nvPr/>
          </p:nvSpPr>
          <p:spPr>
            <a:xfrm>
              <a:off x="230412" y="868"/>
              <a:ext cx="3403540" cy="1433931"/>
            </a:xfrm>
            <a:prstGeom prst="roundRect">
              <a:avLst>
                <a:gd name="adj" fmla="val 16667"/>
              </a:avLst>
            </a:prstGeom>
            <a:solidFill>
              <a:srgbClr val="F1A74D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Shape 199"/>
            <p:cNvSpPr txBox="1"/>
            <p:nvPr/>
          </p:nvSpPr>
          <p:spPr>
            <a:xfrm>
              <a:off x="300403" y="70859"/>
              <a:ext cx="3383399" cy="1293900"/>
            </a:xfrm>
            <a:prstGeom prst="rect">
              <a:avLst/>
            </a:prstGeom>
            <a:noFill/>
            <a:ln>
              <a:noFill/>
            </a:ln>
          </p:spPr>
          <p:txBody>
            <a:bodyPr lIns="76200" tIns="38100" rIns="762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2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GOALS OF TRILOGY PROJECT </a:t>
              </a:r>
            </a:p>
          </p:txBody>
        </p:sp>
        <p:sp>
          <p:nvSpPr>
            <p:cNvPr id="200" name="Shape 200"/>
            <p:cNvSpPr/>
            <p:nvPr/>
          </p:nvSpPr>
          <p:spPr>
            <a:xfrm rot="5400000">
              <a:off x="6719995" y="-1429224"/>
              <a:ext cx="1186937" cy="7399091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5D7C9">
                <a:alpha val="89411"/>
              </a:srgbClr>
            </a:solidFill>
            <a:ln w="25400" cap="flat" cmpd="sng">
              <a:solidFill>
                <a:srgbClr val="F5D7C9">
                  <a:alpha val="89411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Shape 201"/>
            <p:cNvSpPr txBox="1"/>
            <p:nvPr/>
          </p:nvSpPr>
          <p:spPr>
            <a:xfrm>
              <a:off x="3613919" y="1734791"/>
              <a:ext cx="7341150" cy="1071053"/>
            </a:xfrm>
            <a:prstGeom prst="rect">
              <a:avLst/>
            </a:prstGeom>
            <a:noFill/>
            <a:ln>
              <a:noFill/>
            </a:ln>
          </p:spPr>
          <p:txBody>
            <a:bodyPr lIns="247650" tIns="123825" rIns="247650" bIns="123825" anchor="ctr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Officially abandoned in January 2005 </a:t>
              </a: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The first two goals of Trilogy were generally successful</a:t>
              </a: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VCF part experienced a loss of $104.5 million out of 170 million investment </a:t>
              </a:r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Shape 202"/>
            <p:cNvSpPr/>
            <p:nvPr/>
          </p:nvSpPr>
          <p:spPr>
            <a:xfrm>
              <a:off x="230412" y="1565353"/>
              <a:ext cx="3383505" cy="1409934"/>
            </a:xfrm>
            <a:prstGeom prst="roundRect">
              <a:avLst>
                <a:gd name="adj" fmla="val 16667"/>
              </a:avLst>
            </a:prstGeom>
            <a:solidFill>
              <a:srgbClr val="F1A74D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Shape 203"/>
            <p:cNvSpPr txBox="1"/>
            <p:nvPr/>
          </p:nvSpPr>
          <p:spPr>
            <a:xfrm>
              <a:off x="299237" y="1634179"/>
              <a:ext cx="3245849" cy="1272280"/>
            </a:xfrm>
            <a:prstGeom prst="rect">
              <a:avLst/>
            </a:prstGeom>
            <a:noFill/>
            <a:ln>
              <a:noFill/>
            </a:ln>
          </p:spPr>
          <p:txBody>
            <a:bodyPr lIns="76200" tIns="38100" rIns="762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ACHIEVED RESULTS</a:t>
              </a:r>
              <a:r>
                <a:rPr lang="en-US" sz="2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</a:p>
          </p:txBody>
        </p:sp>
        <p:sp>
          <p:nvSpPr>
            <p:cNvPr id="204" name="Shape 204"/>
            <p:cNvSpPr/>
            <p:nvPr/>
          </p:nvSpPr>
          <p:spPr>
            <a:xfrm rot="5400000">
              <a:off x="6752751" y="108846"/>
              <a:ext cx="1105618" cy="7328644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5D7C9">
                <a:alpha val="89411"/>
              </a:srgbClr>
            </a:solidFill>
            <a:ln w="25400" cap="flat" cmpd="sng">
              <a:solidFill>
                <a:srgbClr val="F5D7C9">
                  <a:alpha val="89411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Shape 205"/>
            <p:cNvSpPr txBox="1"/>
            <p:nvPr/>
          </p:nvSpPr>
          <p:spPr>
            <a:xfrm>
              <a:off x="3641239" y="3274333"/>
              <a:ext cx="7274672" cy="997674"/>
            </a:xfrm>
            <a:prstGeom prst="rect">
              <a:avLst/>
            </a:prstGeom>
            <a:noFill/>
            <a:ln>
              <a:noFill/>
            </a:ln>
          </p:spPr>
          <p:txBody>
            <a:bodyPr lIns="247650" tIns="123825" rIns="247650" bIns="123825" anchor="ctr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an outside consulting team</a:t>
              </a:r>
            </a:p>
          </p:txBody>
        </p:sp>
        <p:sp>
          <p:nvSpPr>
            <p:cNvPr id="206" name="Shape 206"/>
            <p:cNvSpPr/>
            <p:nvPr/>
          </p:nvSpPr>
          <p:spPr>
            <a:xfrm>
              <a:off x="230412" y="3105841"/>
              <a:ext cx="3410827" cy="1334657"/>
            </a:xfrm>
            <a:prstGeom prst="roundRect">
              <a:avLst>
                <a:gd name="adj" fmla="val 16667"/>
              </a:avLst>
            </a:prstGeom>
            <a:solidFill>
              <a:srgbClr val="F1A74D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Shape 207"/>
            <p:cNvSpPr txBox="1"/>
            <p:nvPr/>
          </p:nvSpPr>
          <p:spPr>
            <a:xfrm>
              <a:off x="281902" y="3175892"/>
              <a:ext cx="3280500" cy="1204499"/>
            </a:xfrm>
            <a:prstGeom prst="rect">
              <a:avLst/>
            </a:prstGeom>
            <a:noFill/>
            <a:ln>
              <a:noFill/>
            </a:ln>
          </p:spPr>
          <p:txBody>
            <a:bodyPr lIns="76200" tIns="38100" rIns="762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OUR STAND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2457450" y="266894"/>
            <a:ext cx="7443788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Calibri"/>
              <a:buNone/>
            </a:pPr>
            <a:r>
              <a:rPr lang="en-US" sz="4800" b="1" i="0" u="none" strike="noStrike" cap="none">
                <a:solidFill>
                  <a:srgbClr val="3F3F3F"/>
                </a:solidFill>
                <a:latin typeface="Merriweather"/>
                <a:ea typeface="Merriweather"/>
                <a:cs typeface="Merriweather"/>
                <a:sym typeface="Merriweather"/>
              </a:rPr>
              <a:t>Project Charter &amp; Plan</a:t>
            </a:r>
          </a:p>
        </p:txBody>
      </p:sp>
      <p:pic>
        <p:nvPicPr>
          <p:cNvPr id="213" name="Shape 213" descr="https://lh5.googleusercontent.com/9XFkfCNyP6fOpIfeuAMmPWwbi8iqrLZ3n_bNCdWlvYlavBtsfolawhIdBI_X0VxhsdrI_w69vI4pyd8ImXzKSx_TxyhVDJtNl7LQjvR1kjqAAY77ggqw7vET06HY0jEuIqHxyGZpAQ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4181" y="251697"/>
            <a:ext cx="1612009" cy="14105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" name="Shape 214"/>
          <p:cNvGrpSpPr/>
          <p:nvPr/>
        </p:nvGrpSpPr>
        <p:grpSpPr>
          <a:xfrm>
            <a:off x="424180" y="1883837"/>
            <a:ext cx="3403540" cy="1433931"/>
            <a:chOff x="230412" y="868"/>
            <a:chExt cx="3403540" cy="1433931"/>
          </a:xfrm>
        </p:grpSpPr>
        <p:sp>
          <p:nvSpPr>
            <p:cNvPr id="215" name="Shape 215"/>
            <p:cNvSpPr/>
            <p:nvPr/>
          </p:nvSpPr>
          <p:spPr>
            <a:xfrm>
              <a:off x="230412" y="868"/>
              <a:ext cx="3403540" cy="1433931"/>
            </a:xfrm>
            <a:prstGeom prst="roundRect">
              <a:avLst>
                <a:gd name="adj" fmla="val 16667"/>
              </a:avLst>
            </a:prstGeom>
            <a:solidFill>
              <a:srgbClr val="FFA14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Shape 216"/>
            <p:cNvSpPr txBox="1"/>
            <p:nvPr/>
          </p:nvSpPr>
          <p:spPr>
            <a:xfrm>
              <a:off x="300411" y="70869"/>
              <a:ext cx="3263543" cy="1293933"/>
            </a:xfrm>
            <a:prstGeom prst="rect">
              <a:avLst/>
            </a:prstGeom>
            <a:solidFill>
              <a:srgbClr val="FFA143"/>
            </a:solidFill>
            <a:ln>
              <a:noFill/>
            </a:ln>
          </p:spPr>
          <p:txBody>
            <a:bodyPr lIns="76200" tIns="38100" rIns="762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CHARTER</a:t>
              </a:r>
            </a:p>
          </p:txBody>
        </p:sp>
      </p:grpSp>
      <p:grpSp>
        <p:nvGrpSpPr>
          <p:cNvPr id="217" name="Shape 217"/>
          <p:cNvGrpSpPr/>
          <p:nvPr/>
        </p:nvGrpSpPr>
        <p:grpSpPr>
          <a:xfrm>
            <a:off x="424180" y="3387767"/>
            <a:ext cx="3403540" cy="1433931"/>
            <a:chOff x="230412" y="868"/>
            <a:chExt cx="3403540" cy="1433931"/>
          </a:xfrm>
        </p:grpSpPr>
        <p:sp>
          <p:nvSpPr>
            <p:cNvPr id="218" name="Shape 218"/>
            <p:cNvSpPr/>
            <p:nvPr/>
          </p:nvSpPr>
          <p:spPr>
            <a:xfrm>
              <a:off x="230412" y="868"/>
              <a:ext cx="3403540" cy="1433931"/>
            </a:xfrm>
            <a:prstGeom prst="roundRect">
              <a:avLst>
                <a:gd name="adj" fmla="val 16667"/>
              </a:avLst>
            </a:prstGeom>
            <a:solidFill>
              <a:srgbClr val="FFA14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Shape 219"/>
            <p:cNvSpPr txBox="1"/>
            <p:nvPr/>
          </p:nvSpPr>
          <p:spPr>
            <a:xfrm>
              <a:off x="300411" y="70869"/>
              <a:ext cx="3263543" cy="1293933"/>
            </a:xfrm>
            <a:prstGeom prst="rect">
              <a:avLst/>
            </a:prstGeom>
            <a:solidFill>
              <a:srgbClr val="FFA143"/>
            </a:solidFill>
            <a:ln>
              <a:noFill/>
            </a:ln>
          </p:spPr>
          <p:txBody>
            <a:bodyPr lIns="76200" tIns="38100" rIns="762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PROJECT PLAN</a:t>
              </a:r>
            </a:p>
          </p:txBody>
        </p:sp>
      </p:grpSp>
      <p:grpSp>
        <p:nvGrpSpPr>
          <p:cNvPr id="220" name="Shape 220"/>
          <p:cNvGrpSpPr/>
          <p:nvPr/>
        </p:nvGrpSpPr>
        <p:grpSpPr>
          <a:xfrm>
            <a:off x="424180" y="4891697"/>
            <a:ext cx="3403540" cy="1433931"/>
            <a:chOff x="230412" y="868"/>
            <a:chExt cx="3403540" cy="1433931"/>
          </a:xfrm>
        </p:grpSpPr>
        <p:sp>
          <p:nvSpPr>
            <p:cNvPr id="221" name="Shape 221"/>
            <p:cNvSpPr/>
            <p:nvPr/>
          </p:nvSpPr>
          <p:spPr>
            <a:xfrm>
              <a:off x="230412" y="868"/>
              <a:ext cx="3403540" cy="1433931"/>
            </a:xfrm>
            <a:prstGeom prst="roundRect">
              <a:avLst>
                <a:gd name="adj" fmla="val 16667"/>
              </a:avLst>
            </a:prstGeom>
            <a:solidFill>
              <a:srgbClr val="FFA14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Shape 222"/>
            <p:cNvSpPr txBox="1"/>
            <p:nvPr/>
          </p:nvSpPr>
          <p:spPr>
            <a:xfrm>
              <a:off x="300411" y="70869"/>
              <a:ext cx="3263543" cy="1293933"/>
            </a:xfrm>
            <a:prstGeom prst="rect">
              <a:avLst/>
            </a:prstGeom>
            <a:solidFill>
              <a:srgbClr val="FFA143"/>
            </a:solidFill>
            <a:ln>
              <a:noFill/>
            </a:ln>
          </p:spPr>
          <p:txBody>
            <a:bodyPr lIns="76200" tIns="38100" rIns="762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SAMPLE PROJECT STATUS</a:t>
              </a:r>
            </a:p>
          </p:txBody>
        </p:sp>
      </p:grpSp>
      <p:grpSp>
        <p:nvGrpSpPr>
          <p:cNvPr id="223" name="Shape 223"/>
          <p:cNvGrpSpPr/>
          <p:nvPr/>
        </p:nvGrpSpPr>
        <p:grpSpPr>
          <a:xfrm>
            <a:off x="3897719" y="1978029"/>
            <a:ext cx="6793845" cy="1245549"/>
            <a:chOff x="3633952" y="95062"/>
            <a:chExt cx="7379086" cy="1245549"/>
          </a:xfrm>
        </p:grpSpPr>
        <p:sp>
          <p:nvSpPr>
            <p:cNvPr id="224" name="Shape 224"/>
            <p:cNvSpPr/>
            <p:nvPr/>
          </p:nvSpPr>
          <p:spPr>
            <a:xfrm rot="5400000">
              <a:off x="6700720" y="-2971705"/>
              <a:ext cx="1245549" cy="7379086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5D7C9">
                <a:alpha val="89411"/>
              </a:srgbClr>
            </a:solidFill>
            <a:ln w="25400" cap="flat" cmpd="sng">
              <a:solidFill>
                <a:srgbClr val="F5D7C9">
                  <a:alpha val="89411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Shape 225"/>
            <p:cNvSpPr txBox="1"/>
            <p:nvPr/>
          </p:nvSpPr>
          <p:spPr>
            <a:xfrm>
              <a:off x="3633953" y="155864"/>
              <a:ext cx="7318284" cy="1123943"/>
            </a:xfrm>
            <a:prstGeom prst="rect">
              <a:avLst/>
            </a:prstGeom>
            <a:noFill/>
            <a:ln>
              <a:noFill/>
            </a:ln>
          </p:spPr>
          <p:txBody>
            <a:bodyPr lIns="247650" tIns="123825" rIns="247650" bIns="123825" anchor="ctr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Char char="•"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Business Owner:</a:t>
              </a:r>
              <a:r>
                <a:rPr lang="en-US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Senator Leahy, Chairman, FBI</a:t>
              </a: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Char char="•"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Project Sponsor:</a:t>
              </a:r>
              <a:r>
                <a:rPr lang="en-US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Michael Zambruski, Chairman, IPM Consultants</a:t>
              </a: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Char char="•"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Project Manager:</a:t>
              </a:r>
              <a:r>
                <a:rPr lang="en-US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Kunja Datta, IPM Consultants</a:t>
              </a:r>
            </a:p>
          </p:txBody>
        </p:sp>
      </p:grpSp>
      <p:grpSp>
        <p:nvGrpSpPr>
          <p:cNvPr id="226" name="Shape 226"/>
          <p:cNvGrpSpPr/>
          <p:nvPr/>
        </p:nvGrpSpPr>
        <p:grpSpPr>
          <a:xfrm>
            <a:off x="3897719" y="3481959"/>
            <a:ext cx="6793845" cy="1245549"/>
            <a:chOff x="3633952" y="95062"/>
            <a:chExt cx="7379086" cy="1245549"/>
          </a:xfrm>
        </p:grpSpPr>
        <p:sp>
          <p:nvSpPr>
            <p:cNvPr id="227" name="Shape 227"/>
            <p:cNvSpPr/>
            <p:nvPr/>
          </p:nvSpPr>
          <p:spPr>
            <a:xfrm rot="5400000">
              <a:off x="6700720" y="-2971705"/>
              <a:ext cx="1245549" cy="7379086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5D7C9">
                <a:alpha val="89411"/>
              </a:srgbClr>
            </a:solidFill>
            <a:ln w="25400" cap="flat" cmpd="sng">
              <a:solidFill>
                <a:srgbClr val="F5D7C9">
                  <a:alpha val="89411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Shape 228"/>
            <p:cNvSpPr txBox="1"/>
            <p:nvPr/>
          </p:nvSpPr>
          <p:spPr>
            <a:xfrm>
              <a:off x="3633953" y="155864"/>
              <a:ext cx="7318284" cy="1123943"/>
            </a:xfrm>
            <a:prstGeom prst="rect">
              <a:avLst/>
            </a:prstGeom>
            <a:noFill/>
            <a:ln>
              <a:noFill/>
            </a:ln>
          </p:spPr>
          <p:txBody>
            <a:bodyPr lIns="247650" tIns="123825" rIns="247650" bIns="123825" anchor="ctr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Char char="•"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Project Start Date:</a:t>
              </a:r>
              <a:r>
                <a:rPr lang="en-US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16</a:t>
              </a:r>
              <a:r>
                <a:rPr lang="en-US" sz="1600" b="0" i="0" u="none" strike="noStrike" cap="none" baseline="30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</a:t>
              </a:r>
              <a:r>
                <a:rPr lang="en-US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September, 2016</a:t>
              </a: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Char char="•"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Project End Date: </a:t>
              </a:r>
              <a:r>
                <a:rPr lang="en-US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30</a:t>
              </a:r>
              <a:r>
                <a:rPr lang="en-US" sz="1600" b="0" i="0" u="none" strike="noStrike" cap="none" baseline="30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</a:t>
              </a:r>
              <a:r>
                <a:rPr lang="en-US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November, 2016</a:t>
              </a: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Char char="•"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Project Status:</a:t>
              </a:r>
              <a:r>
                <a:rPr lang="en-US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Successfully Completed</a:t>
              </a:r>
            </a:p>
          </p:txBody>
        </p:sp>
      </p:grpSp>
      <p:grpSp>
        <p:nvGrpSpPr>
          <p:cNvPr id="229" name="Shape 229"/>
          <p:cNvGrpSpPr/>
          <p:nvPr/>
        </p:nvGrpSpPr>
        <p:grpSpPr>
          <a:xfrm>
            <a:off x="3897719" y="4985889"/>
            <a:ext cx="6793845" cy="1245549"/>
            <a:chOff x="3633952" y="95062"/>
            <a:chExt cx="7379086" cy="1245549"/>
          </a:xfrm>
        </p:grpSpPr>
        <p:sp>
          <p:nvSpPr>
            <p:cNvPr id="230" name="Shape 230"/>
            <p:cNvSpPr/>
            <p:nvPr/>
          </p:nvSpPr>
          <p:spPr>
            <a:xfrm rot="5400000">
              <a:off x="6700720" y="-2971705"/>
              <a:ext cx="1245549" cy="7379086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5D7C9">
                <a:alpha val="89411"/>
              </a:srgbClr>
            </a:solidFill>
            <a:ln w="25400" cap="flat" cmpd="sng">
              <a:solidFill>
                <a:srgbClr val="F5D7C9">
                  <a:alpha val="89411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Shape 231"/>
            <p:cNvSpPr txBox="1"/>
            <p:nvPr/>
          </p:nvSpPr>
          <p:spPr>
            <a:xfrm>
              <a:off x="3633953" y="155864"/>
              <a:ext cx="7318284" cy="1123943"/>
            </a:xfrm>
            <a:prstGeom prst="rect">
              <a:avLst/>
            </a:prstGeom>
            <a:noFill/>
            <a:ln>
              <a:noFill/>
            </a:ln>
          </p:spPr>
          <p:txBody>
            <a:bodyPr lIns="247650" tIns="123825" rIns="247650" bIns="123825" anchor="ctr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Char char="•"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Project Status Period:</a:t>
              </a:r>
              <a:r>
                <a:rPr lang="en-US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2</a:t>
              </a:r>
              <a:r>
                <a:rPr lang="en-US" sz="1600" b="0" i="0" u="none" strike="noStrike" cap="none" baseline="30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nd</a:t>
              </a:r>
              <a:r>
                <a:rPr lang="en-US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November to 8</a:t>
              </a:r>
              <a:r>
                <a:rPr lang="en-US" sz="1600" b="0" i="0" u="none" strike="noStrike" cap="none" baseline="30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</a:t>
              </a:r>
              <a:r>
                <a:rPr lang="en-US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November, 2016</a:t>
              </a: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Char char="•"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Project End Date: </a:t>
              </a:r>
              <a:r>
                <a:rPr lang="en-US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30</a:t>
              </a:r>
              <a:r>
                <a:rPr lang="en-US" sz="1600" b="0" i="0" u="none" strike="noStrike" cap="none" baseline="30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</a:t>
              </a:r>
              <a:r>
                <a:rPr lang="en-US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November, 2016</a:t>
              </a: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Char char="•"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Project ID: </a:t>
              </a:r>
              <a:r>
                <a:rPr lang="en-US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OPIM5270/B14/Team2</a:t>
              </a:r>
            </a:p>
          </p:txBody>
        </p:sp>
      </p:grpSp>
      <p:sp>
        <p:nvSpPr>
          <p:cNvPr id="232" name="Shape 232"/>
          <p:cNvSpPr/>
          <p:nvPr/>
        </p:nvSpPr>
        <p:spPr>
          <a:xfrm>
            <a:off x="10817257" y="2007146"/>
            <a:ext cx="1197203" cy="1187312"/>
          </a:xfrm>
          <a:prstGeom prst="ellipse">
            <a:avLst/>
          </a:prstGeom>
          <a:noFill/>
          <a:ln w="25400" cap="flat" cmpd="sng">
            <a:solidFill>
              <a:srgbClr val="A65F0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10817257" y="3511076"/>
            <a:ext cx="1197203" cy="1187312"/>
          </a:xfrm>
          <a:prstGeom prst="ellipse">
            <a:avLst/>
          </a:prstGeom>
          <a:noFill/>
          <a:ln w="25400" cap="flat" cmpd="sng">
            <a:solidFill>
              <a:srgbClr val="A65F0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10817257" y="5015148"/>
            <a:ext cx="1197203" cy="1187312"/>
          </a:xfrm>
          <a:prstGeom prst="ellipse">
            <a:avLst/>
          </a:prstGeom>
          <a:noFill/>
          <a:ln w="25400" cap="flat" cmpd="sng">
            <a:solidFill>
              <a:srgbClr val="A65F0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1629375"/>
              </p:ext>
            </p:extLst>
          </p:nvPr>
        </p:nvGraphicFramePr>
        <p:xfrm>
          <a:off x="10958659" y="2210617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Document" showAsIcon="1" r:id="rId5" imgW="914400" imgH="806400" progId="Word.Document.8">
                  <p:link updateAutomatic="1"/>
                </p:oleObj>
              </mc:Choice>
              <mc:Fallback>
                <p:oleObj name="Document" showAsIcon="1" r:id="rId5" imgW="914400" imgH="806400" progId="Word.Document.8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958659" y="2210617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1389209"/>
              </p:ext>
            </p:extLst>
          </p:nvPr>
        </p:nvGraphicFramePr>
        <p:xfrm>
          <a:off x="10958659" y="3701507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Project" showAsIcon="1" r:id="rId7" imgW="914400" imgH="806400" progId="MSProject.Project.9">
                  <p:link updateAutomatic="1"/>
                </p:oleObj>
              </mc:Choice>
              <mc:Fallback>
                <p:oleObj name="Project" showAsIcon="1" r:id="rId7" imgW="914400" imgH="806400" progId="MSProject.Project.9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958659" y="3701507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7413716"/>
              </p:ext>
            </p:extLst>
          </p:nvPr>
        </p:nvGraphicFramePr>
        <p:xfrm>
          <a:off x="10958658" y="5205437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Document" showAsIcon="1" r:id="rId9" imgW="914400" imgH="806400" progId="Word.Document.8">
                  <p:link updateAutomatic="1"/>
                </p:oleObj>
              </mc:Choice>
              <mc:Fallback>
                <p:oleObj name="Document" showAsIcon="1" r:id="rId9" imgW="914400" imgH="806400" progId="Word.Document.8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958658" y="5205437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>
            <a:off x="9458625" y="3183100"/>
            <a:ext cx="1963500" cy="1612799"/>
          </a:xfrm>
          <a:prstGeom prst="roundRect">
            <a:avLst>
              <a:gd name="adj" fmla="val 16667"/>
            </a:avLst>
          </a:prstGeom>
          <a:solidFill>
            <a:srgbClr val="FFDEB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1097279" y="286603"/>
            <a:ext cx="10058398" cy="145075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Calibri"/>
              <a:buNone/>
            </a:pPr>
            <a:r>
              <a:rPr lang="en-US" sz="4800" b="1" i="0" u="none" strike="noStrike" cap="none">
                <a:solidFill>
                  <a:srgbClr val="3F3F3F"/>
                </a:solidFill>
                <a:latin typeface="Merriweather"/>
                <a:ea typeface="Merriweather"/>
                <a:cs typeface="Merriweather"/>
                <a:sym typeface="Merriweather"/>
              </a:rPr>
              <a:t>Budget Report</a:t>
            </a:r>
          </a:p>
        </p:txBody>
      </p:sp>
      <p:pic>
        <p:nvPicPr>
          <p:cNvPr id="244" name="Shape 2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50432" y="286603"/>
            <a:ext cx="3102334" cy="1450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6" name="Shape 246"/>
          <p:cNvGrpSpPr/>
          <p:nvPr/>
        </p:nvGrpSpPr>
        <p:grpSpPr>
          <a:xfrm>
            <a:off x="971550" y="2165504"/>
            <a:ext cx="7415330" cy="3898843"/>
            <a:chOff x="0" y="2004899"/>
            <a:chExt cx="5505071" cy="2959499"/>
          </a:xfrm>
        </p:grpSpPr>
        <p:sp>
          <p:nvSpPr>
            <p:cNvPr id="247" name="Shape 247"/>
            <p:cNvSpPr/>
            <p:nvPr/>
          </p:nvSpPr>
          <p:spPr>
            <a:xfrm rot="10800000">
              <a:off x="586239" y="2004899"/>
              <a:ext cx="4913671" cy="544548"/>
            </a:xfrm>
            <a:prstGeom prst="homePlate">
              <a:avLst>
                <a:gd name="adj" fmla="val 50000"/>
              </a:avLst>
            </a:prstGeom>
            <a:solidFill>
              <a:srgbClr val="FFA95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Shape 248"/>
            <p:cNvSpPr txBox="1"/>
            <p:nvPr/>
          </p:nvSpPr>
          <p:spPr>
            <a:xfrm>
              <a:off x="722377" y="2004899"/>
              <a:ext cx="4777533" cy="544548"/>
            </a:xfrm>
            <a:prstGeom prst="rect">
              <a:avLst/>
            </a:prstGeom>
            <a:noFill/>
            <a:ln>
              <a:noFill/>
            </a:ln>
          </p:spPr>
          <p:txBody>
            <a:bodyPr lIns="1266375" tIns="60950" rIns="113775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B620D"/>
                </a:buClr>
                <a:buSzPct val="25000"/>
                <a:buFont typeface="Noto Sans Symbols"/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Estimated Budget: $93200</a:t>
              </a:r>
            </a:p>
          </p:txBody>
        </p:sp>
        <p:sp>
          <p:nvSpPr>
            <p:cNvPr id="249" name="Shape 249"/>
            <p:cNvSpPr/>
            <p:nvPr/>
          </p:nvSpPr>
          <p:spPr>
            <a:xfrm>
              <a:off x="0" y="2004899"/>
              <a:ext cx="929480" cy="544548"/>
            </a:xfrm>
            <a:prstGeom prst="ellipse">
              <a:avLst/>
            </a:prstGeom>
            <a:gradFill>
              <a:gsLst>
                <a:gs pos="0">
                  <a:srgbClr val="FBFBF8"/>
                </a:gs>
                <a:gs pos="74000">
                  <a:srgbClr val="E3E0C5"/>
                </a:gs>
                <a:gs pos="83000">
                  <a:srgbClr val="E3E0C5"/>
                </a:gs>
                <a:gs pos="100000">
                  <a:srgbClr val="ECEAD8"/>
                </a:gs>
              </a:gsLst>
              <a:lin ang="540000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Shape 250"/>
            <p:cNvSpPr/>
            <p:nvPr/>
          </p:nvSpPr>
          <p:spPr>
            <a:xfrm rot="10800000">
              <a:off x="617965" y="2756639"/>
              <a:ext cx="4887106" cy="544548"/>
            </a:xfrm>
            <a:prstGeom prst="homePlate">
              <a:avLst>
                <a:gd name="adj" fmla="val 50000"/>
              </a:avLst>
            </a:prstGeom>
            <a:solidFill>
              <a:srgbClr val="FFA95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Shape 251"/>
            <p:cNvSpPr txBox="1"/>
            <p:nvPr/>
          </p:nvSpPr>
          <p:spPr>
            <a:xfrm>
              <a:off x="754102" y="2756640"/>
              <a:ext cx="4750967" cy="544548"/>
            </a:xfrm>
            <a:prstGeom prst="rect">
              <a:avLst/>
            </a:prstGeom>
            <a:noFill/>
            <a:ln>
              <a:noFill/>
            </a:ln>
          </p:spPr>
          <p:txBody>
            <a:bodyPr lIns="1266375" tIns="60950" rIns="113775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B620D"/>
                </a:buClr>
                <a:buSzPct val="25000"/>
                <a:buFont typeface="Noto Sans Symbols"/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Actual Cost: $93250 (Includes Traveling Cost)</a:t>
              </a:r>
            </a:p>
          </p:txBody>
        </p:sp>
        <p:sp>
          <p:nvSpPr>
            <p:cNvPr id="252" name="Shape 252"/>
            <p:cNvSpPr/>
            <p:nvPr/>
          </p:nvSpPr>
          <p:spPr>
            <a:xfrm>
              <a:off x="6640" y="2797733"/>
              <a:ext cx="929480" cy="544548"/>
            </a:xfrm>
            <a:prstGeom prst="ellipse">
              <a:avLst/>
            </a:prstGeom>
            <a:gradFill>
              <a:gsLst>
                <a:gs pos="0">
                  <a:srgbClr val="FBFBF8"/>
                </a:gs>
                <a:gs pos="74000">
                  <a:srgbClr val="E3E0C5"/>
                </a:gs>
                <a:gs pos="83000">
                  <a:srgbClr val="E3E0C5"/>
                </a:gs>
                <a:gs pos="100000">
                  <a:srgbClr val="ECEAD8"/>
                </a:gs>
              </a:gsLst>
              <a:lin ang="540000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Shape 253"/>
            <p:cNvSpPr/>
            <p:nvPr/>
          </p:nvSpPr>
          <p:spPr>
            <a:xfrm rot="10800000">
              <a:off x="582392" y="3551773"/>
              <a:ext cx="4918800" cy="544548"/>
            </a:xfrm>
            <a:prstGeom prst="homePlate">
              <a:avLst>
                <a:gd name="adj" fmla="val 50000"/>
              </a:avLst>
            </a:prstGeom>
            <a:solidFill>
              <a:srgbClr val="FFA95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Shape 254"/>
            <p:cNvSpPr txBox="1"/>
            <p:nvPr/>
          </p:nvSpPr>
          <p:spPr>
            <a:xfrm>
              <a:off x="718529" y="3551773"/>
              <a:ext cx="4782665" cy="544548"/>
            </a:xfrm>
            <a:prstGeom prst="rect">
              <a:avLst/>
            </a:prstGeom>
            <a:noFill/>
            <a:ln>
              <a:noFill/>
            </a:ln>
          </p:spPr>
          <p:txBody>
            <a:bodyPr lIns="1266375" tIns="60950" rIns="113775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B620D"/>
                </a:buClr>
                <a:buSzPct val="25000"/>
                <a:buFont typeface="Noto Sans Symbols"/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Project Manager Cost: $50/Hour</a:t>
              </a:r>
            </a:p>
          </p:txBody>
        </p:sp>
        <p:sp>
          <p:nvSpPr>
            <p:cNvPr id="255" name="Shape 255"/>
            <p:cNvSpPr/>
            <p:nvPr/>
          </p:nvSpPr>
          <p:spPr>
            <a:xfrm>
              <a:off x="0" y="3551773"/>
              <a:ext cx="929480" cy="544548"/>
            </a:xfrm>
            <a:prstGeom prst="ellipse">
              <a:avLst/>
            </a:prstGeom>
            <a:gradFill>
              <a:gsLst>
                <a:gs pos="0">
                  <a:srgbClr val="FBFBF8"/>
                </a:gs>
                <a:gs pos="74000">
                  <a:srgbClr val="E3E0C5"/>
                </a:gs>
                <a:gs pos="83000">
                  <a:srgbClr val="E3E0C5"/>
                </a:gs>
                <a:gs pos="100000">
                  <a:srgbClr val="ECEAD8"/>
                </a:gs>
              </a:gsLst>
              <a:lin ang="540000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Shape 256"/>
            <p:cNvSpPr/>
            <p:nvPr/>
          </p:nvSpPr>
          <p:spPr>
            <a:xfrm rot="10800000">
              <a:off x="586239" y="4419850"/>
              <a:ext cx="4913671" cy="544548"/>
            </a:xfrm>
            <a:prstGeom prst="homePlate">
              <a:avLst>
                <a:gd name="adj" fmla="val 50000"/>
              </a:avLst>
            </a:prstGeom>
            <a:solidFill>
              <a:srgbClr val="FFA95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Shape 257"/>
            <p:cNvSpPr txBox="1"/>
            <p:nvPr/>
          </p:nvSpPr>
          <p:spPr>
            <a:xfrm>
              <a:off x="722377" y="4419850"/>
              <a:ext cx="4777533" cy="544548"/>
            </a:xfrm>
            <a:prstGeom prst="rect">
              <a:avLst/>
            </a:prstGeom>
            <a:noFill/>
            <a:ln>
              <a:noFill/>
            </a:ln>
          </p:spPr>
          <p:txBody>
            <a:bodyPr lIns="1266375" tIns="60950" rIns="113775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B620D"/>
                </a:buClr>
                <a:buSzPct val="25000"/>
                <a:buFont typeface="Noto Sans Symbols"/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Team Member Cost: $30/Hour</a:t>
              </a:r>
            </a:p>
          </p:txBody>
        </p:sp>
        <p:sp>
          <p:nvSpPr>
            <p:cNvPr id="258" name="Shape 258"/>
            <p:cNvSpPr/>
            <p:nvPr/>
          </p:nvSpPr>
          <p:spPr>
            <a:xfrm>
              <a:off x="0" y="4419850"/>
              <a:ext cx="929480" cy="544548"/>
            </a:xfrm>
            <a:prstGeom prst="ellipse">
              <a:avLst/>
            </a:prstGeom>
            <a:gradFill>
              <a:gsLst>
                <a:gs pos="0">
                  <a:srgbClr val="FBFBF8"/>
                </a:gs>
                <a:gs pos="74000">
                  <a:srgbClr val="E3E0C5"/>
                </a:gs>
                <a:gs pos="83000">
                  <a:srgbClr val="E3E0C5"/>
                </a:gs>
                <a:gs pos="100000">
                  <a:srgbClr val="ECEAD8"/>
                </a:gs>
              </a:gsLst>
              <a:lin ang="540000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2919035"/>
              </p:ext>
            </p:extLst>
          </p:nvPr>
        </p:nvGraphicFramePr>
        <p:xfrm>
          <a:off x="9983175" y="3568676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Worksheet" showAsIcon="1" r:id="rId5" imgW="914400" imgH="806400" progId="Excel.Sheet.12">
                  <p:link updateAutomatic="1"/>
                </p:oleObj>
              </mc:Choice>
              <mc:Fallback>
                <p:oleObj name="Worksheet" showAsIcon="1" r:id="rId5" imgW="914400" imgH="806400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983175" y="3568676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title"/>
          </p:nvPr>
        </p:nvSpPr>
        <p:spPr>
          <a:xfrm>
            <a:off x="3371076" y="286600"/>
            <a:ext cx="8020799" cy="14507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Calibri"/>
              <a:buNone/>
            </a:pPr>
            <a:r>
              <a:rPr lang="en-US" sz="4800" b="1" i="0" u="none" strike="noStrike" cap="none">
                <a:solidFill>
                  <a:srgbClr val="3F3F3F"/>
                </a:solidFill>
                <a:latin typeface="Merriweather"/>
                <a:ea typeface="Merriweather"/>
                <a:cs typeface="Merriweather"/>
                <a:sym typeface="Merriweather"/>
              </a:rPr>
              <a:t>Priority Matrix </a:t>
            </a:r>
          </a:p>
        </p:txBody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1097279" y="1845733"/>
            <a:ext cx="10058398" cy="402336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alibri"/>
              <a:buNone/>
            </a:pPr>
            <a:endParaRPr sz="2000" b="0" i="0" u="none" strike="noStrike" cap="none">
              <a:solidFill>
                <a:srgbClr val="3F3F3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91440" marR="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alibri"/>
              <a:buNone/>
            </a:pPr>
            <a:endParaRPr sz="20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65" name="Shape 265"/>
          <p:cNvGraphicFramePr/>
          <p:nvPr/>
        </p:nvGraphicFramePr>
        <p:xfrm>
          <a:off x="952500" y="2014397"/>
          <a:ext cx="10439375" cy="4034325"/>
        </p:xfrm>
        <a:graphic>
          <a:graphicData uri="http://schemas.openxmlformats.org/drawingml/2006/table">
            <a:tbl>
              <a:tblPr>
                <a:noFill/>
                <a:tableStyleId>{3FFBAF7C-2C19-4E5E-B874-C0E94059CD80}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26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26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3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F9FAF8"/>
                        </a:gs>
                        <a:gs pos="74000">
                          <a:srgbClr val="CED4C9"/>
                        </a:gs>
                        <a:gs pos="83000">
                          <a:srgbClr val="CED4C9"/>
                        </a:gs>
                        <a:gs pos="100000">
                          <a:srgbClr val="DEE2DA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High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i="1" u="none" strike="noStrike" cap="none"/>
                        <a:t>Most Constrained</a:t>
                      </a: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FEDDB8"/>
                        </a:gs>
                        <a:gs pos="50000">
                          <a:srgbClr val="FFDEBD"/>
                        </a:gs>
                        <a:gs pos="100000">
                          <a:srgbClr val="FFE7E7"/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Medium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i="1" u="none" strike="noStrike" cap="none"/>
                        <a:t>Some Constraint</a:t>
                      </a: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FFFFB3"/>
                        </a:gs>
                        <a:gs pos="50000">
                          <a:srgbClr val="FFFFC1"/>
                        </a:gs>
                        <a:gs pos="100000">
                          <a:srgbClr val="FFFFE7"/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Low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i="1" u="none" strike="noStrike" cap="none"/>
                        <a:t>Least Constrained</a:t>
                      </a: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C2F0BE"/>
                        </a:gs>
                        <a:gs pos="50000">
                          <a:srgbClr val="CDEFD3"/>
                        </a:gs>
                        <a:gs pos="100000">
                          <a:srgbClr val="ECF8EE"/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3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SCOPE</a:t>
                      </a: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F9FAF8"/>
                        </a:gs>
                        <a:gs pos="74000">
                          <a:srgbClr val="CED4C9"/>
                        </a:gs>
                        <a:gs pos="83000">
                          <a:srgbClr val="CED4C9"/>
                        </a:gs>
                        <a:gs pos="100000">
                          <a:srgbClr val="DEE2DA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Trilogy program-purchase, development and modernization</a:t>
                      </a: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FEDDB8"/>
                        </a:gs>
                        <a:gs pos="50000">
                          <a:srgbClr val="FFDEBD"/>
                        </a:gs>
                        <a:gs pos="100000">
                          <a:srgbClr val="FFE7E7"/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FFFFB3"/>
                        </a:gs>
                        <a:gs pos="50000">
                          <a:srgbClr val="FFFFC1"/>
                        </a:gs>
                        <a:gs pos="100000">
                          <a:srgbClr val="FFFFE7"/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C2F0BE"/>
                        </a:gs>
                        <a:gs pos="50000">
                          <a:srgbClr val="CDEFD3"/>
                        </a:gs>
                        <a:gs pos="100000">
                          <a:srgbClr val="ECF8EE"/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3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TIME</a:t>
                      </a: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F9FAF8"/>
                        </a:gs>
                        <a:gs pos="74000">
                          <a:srgbClr val="CED4C9"/>
                        </a:gs>
                        <a:gs pos="83000">
                          <a:srgbClr val="CED4C9"/>
                        </a:gs>
                        <a:gs pos="100000">
                          <a:srgbClr val="DEE2DA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FEDDB8"/>
                        </a:gs>
                        <a:gs pos="50000">
                          <a:srgbClr val="FFDEBD"/>
                        </a:gs>
                        <a:gs pos="100000">
                          <a:srgbClr val="FFE7E7"/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Limited flexibility in schedule to achieve desired outcomes</a:t>
                      </a: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FFFFB3"/>
                        </a:gs>
                        <a:gs pos="50000">
                          <a:srgbClr val="FFFFC1"/>
                        </a:gs>
                        <a:gs pos="100000">
                          <a:srgbClr val="FFFFE7"/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C2F0BE"/>
                        </a:gs>
                        <a:gs pos="50000">
                          <a:srgbClr val="CDEFD3"/>
                        </a:gs>
                        <a:gs pos="100000">
                          <a:srgbClr val="ECF8EE"/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3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COST</a:t>
                      </a: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F9FAF8"/>
                        </a:gs>
                        <a:gs pos="74000">
                          <a:srgbClr val="CED4C9"/>
                        </a:gs>
                        <a:gs pos="83000">
                          <a:srgbClr val="CED4C9"/>
                        </a:gs>
                        <a:gs pos="100000">
                          <a:srgbClr val="DEE2DA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FEDDB8"/>
                        </a:gs>
                        <a:gs pos="50000">
                          <a:srgbClr val="FFDEBD"/>
                        </a:gs>
                        <a:gs pos="100000">
                          <a:srgbClr val="FFE7E7"/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Additional budget can be allocated to successfully deliver the project</a:t>
                      </a: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FFFFB3"/>
                        </a:gs>
                        <a:gs pos="50000">
                          <a:srgbClr val="FFFFC1"/>
                        </a:gs>
                        <a:gs pos="100000">
                          <a:srgbClr val="FFFFE7"/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C2F0BE"/>
                        </a:gs>
                        <a:gs pos="50000">
                          <a:srgbClr val="CDEFD3"/>
                        </a:gs>
                        <a:gs pos="100000">
                          <a:srgbClr val="ECF8EE"/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8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RISK</a:t>
                      </a: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F9FAF8"/>
                        </a:gs>
                        <a:gs pos="74000">
                          <a:srgbClr val="CED4C9"/>
                        </a:gs>
                        <a:gs pos="83000">
                          <a:srgbClr val="CED4C9"/>
                        </a:gs>
                        <a:gs pos="100000">
                          <a:srgbClr val="DEE2DA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Highly-critical National Security data crucial to law enforcement</a:t>
                      </a: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FEDDB8"/>
                        </a:gs>
                        <a:gs pos="50000">
                          <a:srgbClr val="FFDEBD"/>
                        </a:gs>
                        <a:gs pos="100000">
                          <a:srgbClr val="FFE7E7"/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FFFFB3"/>
                        </a:gs>
                        <a:gs pos="50000">
                          <a:srgbClr val="FFFFC1"/>
                        </a:gs>
                        <a:gs pos="100000">
                          <a:srgbClr val="FFFFE7"/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C2F0BE"/>
                        </a:gs>
                        <a:gs pos="50000">
                          <a:srgbClr val="CDEFD3"/>
                        </a:gs>
                        <a:gs pos="100000">
                          <a:srgbClr val="ECF8EE"/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2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QUALITY</a:t>
                      </a: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F9FAF8"/>
                        </a:gs>
                        <a:gs pos="74000">
                          <a:srgbClr val="CED4C9"/>
                        </a:gs>
                        <a:gs pos="83000">
                          <a:srgbClr val="CED4C9"/>
                        </a:gs>
                        <a:gs pos="100000">
                          <a:srgbClr val="DEE2DA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Easy management and access to </a:t>
                      </a:r>
                      <a:r>
                        <a:rPr lang="en-US" sz="1400" u="none" strike="noStrike" cap="none">
                          <a:solidFill>
                            <a:srgbClr val="252525"/>
                          </a:solidFill>
                        </a:rPr>
                        <a:t>files relating to FBI cases</a:t>
                      </a:r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FEDDB8"/>
                        </a:gs>
                        <a:gs pos="50000">
                          <a:srgbClr val="FFDEBD"/>
                        </a:gs>
                        <a:gs pos="100000">
                          <a:srgbClr val="FFE7E7"/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FFFFB3"/>
                        </a:gs>
                        <a:gs pos="50000">
                          <a:srgbClr val="FFFFC1"/>
                        </a:gs>
                        <a:gs pos="100000">
                          <a:srgbClr val="FFFFE7"/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C2F0BE"/>
                        </a:gs>
                        <a:gs pos="50000">
                          <a:srgbClr val="CDEFD3"/>
                        </a:gs>
                        <a:gs pos="100000">
                          <a:srgbClr val="ECF8EE"/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66" name="Shape 2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3473" y="278550"/>
            <a:ext cx="1840893" cy="145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1" name="Shape 271"/>
          <p:cNvGraphicFramePr/>
          <p:nvPr/>
        </p:nvGraphicFramePr>
        <p:xfrm>
          <a:off x="363412" y="1871347"/>
          <a:ext cx="11512075" cy="4374656"/>
        </p:xfrm>
        <a:graphic>
          <a:graphicData uri="http://schemas.openxmlformats.org/drawingml/2006/table">
            <a:tbl>
              <a:tblPr firstRow="1" bandRow="1">
                <a:noFill/>
                <a:tableStyleId>{3FFBAF7C-2C19-4E5E-B874-C0E94059CD80}</a:tableStyleId>
              </a:tblPr>
              <a:tblGrid>
                <a:gridCol w="178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55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6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8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b="1" u="none" strike="noStrike" cap="none"/>
                        <a:t>TIME</a:t>
                      </a:r>
                    </a:p>
                  </a:txBody>
                  <a:tcPr marL="91450" marR="91450" marT="45725" marB="45725" anchor="ctr">
                    <a:gradFill>
                      <a:gsLst>
                        <a:gs pos="0">
                          <a:srgbClr val="FFBA93"/>
                        </a:gs>
                        <a:gs pos="50000">
                          <a:srgbClr val="FFCEB4"/>
                        </a:gs>
                        <a:gs pos="100000">
                          <a:srgbClr val="FFE6DB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b="1" u="none" strike="noStrike" cap="none"/>
                        <a:t>EVENT</a:t>
                      </a:r>
                    </a:p>
                  </a:txBody>
                  <a:tcPr marL="91450" marR="91450" marT="45725" marB="45725" anchor="ctr">
                    <a:gradFill>
                      <a:gsLst>
                        <a:gs pos="0">
                          <a:srgbClr val="FBFBF8"/>
                        </a:gs>
                        <a:gs pos="74000">
                          <a:srgbClr val="E3E0C5"/>
                        </a:gs>
                        <a:gs pos="83000">
                          <a:srgbClr val="E3E0C5"/>
                        </a:gs>
                        <a:gs pos="100000">
                          <a:srgbClr val="ECEAD8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b="1" u="none" strike="noStrike" cap="none"/>
                        <a:t>ANALYSIS</a:t>
                      </a:r>
                    </a:p>
                  </a:txBody>
                  <a:tcPr marL="91450" marR="91450" marT="45725" marB="45725" anchor="ctr">
                    <a:gradFill>
                      <a:gsLst>
                        <a:gs pos="0">
                          <a:srgbClr val="B8D0E2"/>
                        </a:gs>
                        <a:gs pos="48000">
                          <a:srgbClr val="C7D9E7"/>
                        </a:gs>
                        <a:gs pos="100000">
                          <a:srgbClr val="E7EFF5"/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7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u="none" strike="noStrike" cap="none"/>
                        <a:t>December 2001</a:t>
                      </a:r>
                    </a:p>
                  </a:txBody>
                  <a:tcPr marL="91450" marR="91450" marT="45725" marB="45725" anchor="ctr">
                    <a:gradFill>
                      <a:gsLst>
                        <a:gs pos="0">
                          <a:srgbClr val="FFBA93"/>
                        </a:gs>
                        <a:gs pos="50000">
                          <a:srgbClr val="FFCEB4"/>
                        </a:gs>
                        <a:gs pos="100000">
                          <a:srgbClr val="FFE6DB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457200" marR="0" lvl="0" indent="-34290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52525"/>
                        </a:buClr>
                        <a:buSzPct val="100000"/>
                        <a:buFont typeface="Arial"/>
                        <a:buChar char="•"/>
                      </a:pPr>
                      <a:r>
                        <a:rPr lang="en-US" sz="1600" u="none" strike="noStrike" cap="none">
                          <a:solidFill>
                            <a:srgbClr val="25252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Scope changed</a:t>
                      </a:r>
                      <a:r>
                        <a:rPr lang="en-US" sz="1600" u="none" strike="noStrike" cap="none">
                          <a:solidFill>
                            <a:srgbClr val="252525"/>
                          </a:solidFill>
                        </a:rPr>
                        <a:t>.</a:t>
                      </a:r>
                    </a:p>
                    <a:p>
                      <a:pPr marL="457200" marR="0" lvl="0" indent="-34290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52525"/>
                        </a:buClr>
                        <a:buSzPct val="100000"/>
                        <a:buFont typeface="Arial"/>
                        <a:buChar char="•"/>
                      </a:pPr>
                      <a:r>
                        <a:rPr lang="en-US" sz="1600" u="none" strike="noStrike" cap="none">
                          <a:solidFill>
                            <a:srgbClr val="25252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Deadline </a:t>
                      </a:r>
                      <a:r>
                        <a:rPr lang="en-US" sz="1600">
                          <a:solidFill>
                            <a:srgbClr val="252525"/>
                          </a:solidFill>
                        </a:rPr>
                        <a:t>brought forward from June 2004 to December 2003</a:t>
                      </a:r>
                      <a:r>
                        <a:rPr lang="en-US" sz="1600" u="none" strike="noStrike" cap="none">
                          <a:solidFill>
                            <a:srgbClr val="25252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</a:txBody>
                  <a:tcPr marL="91450" marR="91450" marT="45725" marB="45725" anchor="ctr">
                    <a:gradFill>
                      <a:gsLst>
                        <a:gs pos="0">
                          <a:srgbClr val="FBFBF8"/>
                        </a:gs>
                        <a:gs pos="74000">
                          <a:srgbClr val="E3E0C5"/>
                        </a:gs>
                        <a:gs pos="83000">
                          <a:srgbClr val="E3E0C5"/>
                        </a:gs>
                        <a:gs pos="100000">
                          <a:srgbClr val="ECEAD8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u="none" strike="noStrike" cap="none"/>
                        <a:t>Flawed requirement analysis</a:t>
                      </a:r>
                    </a:p>
                  </a:txBody>
                  <a:tcPr marL="91450" marR="91450" marT="45725" marB="45725" anchor="ctr">
                    <a:gradFill>
                      <a:gsLst>
                        <a:gs pos="0">
                          <a:srgbClr val="B8D0E2"/>
                        </a:gs>
                        <a:gs pos="48000">
                          <a:srgbClr val="C7D9E7"/>
                        </a:gs>
                        <a:gs pos="100000">
                          <a:srgbClr val="E7EFF5"/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u="none" strike="noStrike" cap="none"/>
                        <a:t>December 2002</a:t>
                      </a:r>
                    </a:p>
                  </a:txBody>
                  <a:tcPr marL="91450" marR="91450" marT="45725" marB="45725" anchor="ctr">
                    <a:gradFill>
                      <a:gsLst>
                        <a:gs pos="0">
                          <a:srgbClr val="FFBA93"/>
                        </a:gs>
                        <a:gs pos="50000">
                          <a:srgbClr val="FFCEB4"/>
                        </a:gs>
                        <a:gs pos="100000">
                          <a:srgbClr val="FFE6DB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457200" marR="0" lvl="0" indent="-34290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52525"/>
                        </a:buClr>
                        <a:buSzPct val="100000"/>
                        <a:buFont typeface="Arial"/>
                        <a:buChar char="•"/>
                      </a:pPr>
                      <a:r>
                        <a:rPr lang="en-US" sz="1600" u="none" strike="noStrike" cap="none">
                          <a:solidFill>
                            <a:srgbClr val="25252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Additional </a:t>
                      </a:r>
                      <a:r>
                        <a:rPr lang="en-US" sz="1600" u="none" strike="noStrike" cap="none">
                          <a:solidFill>
                            <a:srgbClr val="252525"/>
                          </a:solidFill>
                        </a:rPr>
                        <a:t>funding </a:t>
                      </a:r>
                      <a:r>
                        <a:rPr lang="en-US" sz="1600" u="none" strike="noStrike" cap="none">
                          <a:solidFill>
                            <a:srgbClr val="25252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was requested and approve</a:t>
                      </a:r>
                      <a:r>
                        <a:rPr lang="en-US" sz="1600" u="none" strike="noStrike" cap="none">
                          <a:solidFill>
                            <a:srgbClr val="252525"/>
                          </a:solidFill>
                        </a:rPr>
                        <a:t>d</a:t>
                      </a:r>
                      <a:r>
                        <a:rPr lang="en-US" sz="1600" u="none" strike="noStrike" cap="none">
                          <a:solidFill>
                            <a:srgbClr val="25252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</a:txBody>
                  <a:tcPr marL="91450" marR="91450" marT="45725" marB="45725" anchor="ctr">
                    <a:gradFill>
                      <a:gsLst>
                        <a:gs pos="0">
                          <a:srgbClr val="FBFBF8"/>
                        </a:gs>
                        <a:gs pos="74000">
                          <a:srgbClr val="E3E0C5"/>
                        </a:gs>
                        <a:gs pos="83000">
                          <a:srgbClr val="E3E0C5"/>
                        </a:gs>
                        <a:gs pos="100000">
                          <a:srgbClr val="ECEAD8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u="none" strike="noStrike" cap="none"/>
                        <a:t>Additional cost to compensate the schedule slippage</a:t>
                      </a:r>
                    </a:p>
                  </a:txBody>
                  <a:tcPr marL="91450" marR="91450" marT="45725" marB="45725" anchor="ctr">
                    <a:gradFill>
                      <a:gsLst>
                        <a:gs pos="0">
                          <a:srgbClr val="B8D0E2"/>
                        </a:gs>
                        <a:gs pos="48000">
                          <a:srgbClr val="C7D9E7"/>
                        </a:gs>
                        <a:gs pos="100000">
                          <a:srgbClr val="E7EFF5"/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2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December 2003</a:t>
                      </a:r>
                    </a:p>
                  </a:txBody>
                  <a:tcPr marL="91450" marR="91450" marT="45725" marB="45725" anchor="ctr">
                    <a:gradFill>
                      <a:gsLst>
                        <a:gs pos="0">
                          <a:srgbClr val="FFBA93"/>
                        </a:gs>
                        <a:gs pos="50000">
                          <a:srgbClr val="FFCEB4"/>
                        </a:gs>
                        <a:gs pos="100000">
                          <a:srgbClr val="FFE6DB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457200" lvl="0" indent="-342900" algn="just" rtl="0">
                        <a:spcBef>
                          <a:spcPts val="0"/>
                        </a:spcBef>
                        <a:buClr>
                          <a:srgbClr val="252525"/>
                        </a:buClr>
                        <a:buSzPct val="100000"/>
                        <a:buChar char="•"/>
                      </a:pPr>
                      <a:r>
                        <a:rPr lang="en-US" sz="1600">
                          <a:solidFill>
                            <a:srgbClr val="252525"/>
                          </a:solidFill>
                        </a:rPr>
                        <a:t>Faulty VCF software delivered with 400 defects</a:t>
                      </a:r>
                    </a:p>
                  </a:txBody>
                  <a:tcPr marL="91450" marR="91450" marT="45725" marB="45725" anchor="ctr">
                    <a:gradFill>
                      <a:gsLst>
                        <a:gs pos="0">
                          <a:srgbClr val="FBFBF8"/>
                        </a:gs>
                        <a:gs pos="74000">
                          <a:srgbClr val="E3E0C5"/>
                        </a:gs>
                        <a:gs pos="83000">
                          <a:srgbClr val="E3E0C5"/>
                        </a:gs>
                        <a:gs pos="100000">
                          <a:srgbClr val="ECEAD8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Expedited delivery</a:t>
                      </a:r>
                    </a:p>
                  </a:txBody>
                  <a:tcPr marL="91450" marR="91450" marT="45725" marB="45725" anchor="ctr">
                    <a:gradFill>
                      <a:gsLst>
                        <a:gs pos="0">
                          <a:srgbClr val="B8D0E2"/>
                        </a:gs>
                        <a:gs pos="48000">
                          <a:srgbClr val="C7D9E7"/>
                        </a:gs>
                        <a:gs pos="100000">
                          <a:srgbClr val="E7EFF5"/>
                        </a:gs>
                      </a:gsLst>
                      <a:lin ang="16200038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570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u="none" strike="noStrike" cap="none"/>
                        <a:t>March 2004</a:t>
                      </a:r>
                    </a:p>
                  </a:txBody>
                  <a:tcPr marL="91450" marR="91450" marT="45725" marB="45725" anchor="ctr">
                    <a:gradFill>
                      <a:gsLst>
                        <a:gs pos="0">
                          <a:srgbClr val="FFBA93"/>
                        </a:gs>
                        <a:gs pos="50000">
                          <a:srgbClr val="FFCEB4"/>
                        </a:gs>
                        <a:gs pos="100000">
                          <a:srgbClr val="FFE6DB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457200" marR="0" lvl="0" indent="-34290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52525"/>
                        </a:buClr>
                        <a:buSzPct val="100000"/>
                        <a:buFont typeface="Arial"/>
                        <a:buChar char="•"/>
                      </a:pPr>
                      <a:r>
                        <a:rPr lang="en-US" sz="1600" u="none" strike="noStrike" cap="none">
                          <a:solidFill>
                            <a:srgbClr val="25252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FBI</a:t>
                      </a:r>
                      <a:r>
                        <a:rPr lang="en-US" sz="1600" u="none" strike="noStrike" cap="none">
                          <a:solidFill>
                            <a:srgbClr val="252525"/>
                          </a:solidFill>
                        </a:rPr>
                        <a:t>’s</a:t>
                      </a:r>
                      <a:r>
                        <a:rPr lang="en-US" sz="1600" u="none" strike="noStrike" cap="none">
                          <a:solidFill>
                            <a:srgbClr val="25252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u="none" strike="noStrike" cap="none">
                          <a:solidFill>
                            <a:srgbClr val="252525"/>
                          </a:solidFill>
                        </a:rPr>
                        <a:t>reassurance regarding on time completion of the project.</a:t>
                      </a:r>
                    </a:p>
                    <a:p>
                      <a:pPr marL="457200" marR="0" lvl="0" indent="-34290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52525"/>
                        </a:buClr>
                        <a:buSzPct val="100000"/>
                        <a:buFont typeface="Arial"/>
                        <a:buChar char="•"/>
                      </a:pPr>
                      <a:r>
                        <a:rPr lang="en-US" sz="1600" u="none" strike="noStrike" cap="none">
                          <a:solidFill>
                            <a:srgbClr val="252525"/>
                          </a:solidFill>
                        </a:rPr>
                        <a:t>Further claim of funding, which was refused by Bureau. </a:t>
                      </a:r>
                    </a:p>
                  </a:txBody>
                  <a:tcPr marL="91450" marR="91450" marT="45725" marB="45725" anchor="ctr">
                    <a:gradFill>
                      <a:gsLst>
                        <a:gs pos="0">
                          <a:srgbClr val="FBFBF8"/>
                        </a:gs>
                        <a:gs pos="74000">
                          <a:srgbClr val="E3E0C5"/>
                        </a:gs>
                        <a:gs pos="83000">
                          <a:srgbClr val="E3E0C5"/>
                        </a:gs>
                        <a:gs pos="100000">
                          <a:srgbClr val="ECEAD8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u="none" strike="noStrike" cap="none"/>
                        <a:t>Unrealistic commitment</a:t>
                      </a:r>
                    </a:p>
                  </a:txBody>
                  <a:tcPr marL="91450" marR="91450" marT="45725" marB="45725" anchor="ctr">
                    <a:gradFill>
                      <a:gsLst>
                        <a:gs pos="0">
                          <a:srgbClr val="B8D0E2"/>
                        </a:gs>
                        <a:gs pos="48000">
                          <a:srgbClr val="C7D9E7"/>
                        </a:gs>
                        <a:gs pos="100000">
                          <a:srgbClr val="E7EFF5"/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4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u="none" strike="noStrike" cap="none"/>
                        <a:t>May 2004</a:t>
                      </a:r>
                    </a:p>
                  </a:txBody>
                  <a:tcPr marL="91450" marR="91450" marT="45725" marB="45725" anchor="ctr">
                    <a:gradFill>
                      <a:gsLst>
                        <a:gs pos="0">
                          <a:srgbClr val="FFBA93"/>
                        </a:gs>
                        <a:gs pos="50000">
                          <a:srgbClr val="FFCEB4"/>
                        </a:gs>
                        <a:gs pos="100000">
                          <a:srgbClr val="FFE6DB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457200" marR="0" lvl="0" indent="-34290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52525"/>
                        </a:buClr>
                        <a:buSzPct val="100000"/>
                        <a:buFont typeface="Arial"/>
                        <a:buChar char="•"/>
                      </a:pPr>
                      <a:r>
                        <a:rPr lang="en-US" sz="1600" u="none" strike="noStrike" cap="none">
                          <a:solidFill>
                            <a:srgbClr val="252525"/>
                          </a:solidFill>
                        </a:rPr>
                        <a:t>Allocation of additional funding</a:t>
                      </a:r>
                      <a:r>
                        <a:rPr lang="en-US" sz="1600" u="none" strike="noStrike" cap="none">
                          <a:solidFill>
                            <a:srgbClr val="25252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to salvage the system.</a:t>
                      </a:r>
                    </a:p>
                    <a:p>
                      <a:pPr marL="457200" marR="0" lvl="0" indent="-34290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52525"/>
                        </a:buClr>
                        <a:buSzPct val="100000"/>
                        <a:buFont typeface="Arial"/>
                        <a:buChar char="•"/>
                      </a:pPr>
                      <a:r>
                        <a:rPr lang="en-US" sz="1600" u="none" strike="noStrike" cap="none">
                          <a:solidFill>
                            <a:srgbClr val="25252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Aerospace Corporation </a:t>
                      </a:r>
                      <a:r>
                        <a:rPr lang="en-US" sz="1600" u="none" strike="noStrike" cap="none">
                          <a:solidFill>
                            <a:srgbClr val="252525"/>
                          </a:solidFill>
                        </a:rPr>
                        <a:t>was </a:t>
                      </a:r>
                      <a:r>
                        <a:rPr lang="en-US" sz="1600" u="none" strike="noStrike" cap="none">
                          <a:solidFill>
                            <a:srgbClr val="25252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appointed</a:t>
                      </a:r>
                      <a:r>
                        <a:rPr lang="en-US" sz="16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to review the project.</a:t>
                      </a:r>
                    </a:p>
                    <a:p>
                      <a:pPr marL="457200" marR="0" lvl="0" indent="-34290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52525"/>
                        </a:buClr>
                        <a:buSzPct val="100000"/>
                        <a:buFont typeface="Arial"/>
                        <a:buChar char="•"/>
                      </a:pPr>
                      <a:r>
                        <a:rPr lang="en-US" sz="1600" u="none" strike="noStrike" cap="none">
                          <a:solidFill>
                            <a:srgbClr val="252525"/>
                          </a:solidFill>
                        </a:rPr>
                        <a:t>N</a:t>
                      </a:r>
                      <a:r>
                        <a:rPr lang="en-US" sz="1600" u="none" strike="noStrike" cap="none">
                          <a:solidFill>
                            <a:srgbClr val="25252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egative review report released in the fall of 2004</a:t>
                      </a: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</a:txBody>
                  <a:tcPr marL="91450" marR="91450" marT="45725" marB="45725" anchor="ctr">
                    <a:gradFill>
                      <a:gsLst>
                        <a:gs pos="0">
                          <a:srgbClr val="FBFBF8"/>
                        </a:gs>
                        <a:gs pos="74000">
                          <a:srgbClr val="E3E0C5"/>
                        </a:gs>
                        <a:gs pos="83000">
                          <a:srgbClr val="E3E0C5"/>
                        </a:gs>
                        <a:gs pos="100000">
                          <a:srgbClr val="ECEAD8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u="none" strike="noStrike" cap="none"/>
                        <a:t>Further unplanned investment to salvage the project</a:t>
                      </a:r>
                    </a:p>
                  </a:txBody>
                  <a:tcPr marL="91450" marR="91450" marT="45725" marB="45725" anchor="ctr">
                    <a:gradFill>
                      <a:gsLst>
                        <a:gs pos="0">
                          <a:srgbClr val="B8D0E2"/>
                        </a:gs>
                        <a:gs pos="48000">
                          <a:srgbClr val="C7D9E7"/>
                        </a:gs>
                        <a:gs pos="100000">
                          <a:srgbClr val="E7EFF5"/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6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u="none" strike="noStrike" cap="none"/>
                        <a:t>April 2005</a:t>
                      </a:r>
                    </a:p>
                  </a:txBody>
                  <a:tcPr marL="91450" marR="91450" marT="45725" marB="45725" anchor="ctr">
                    <a:gradFill>
                      <a:gsLst>
                        <a:gs pos="0">
                          <a:srgbClr val="FFBA93"/>
                        </a:gs>
                        <a:gs pos="50000">
                          <a:srgbClr val="FFCEB4"/>
                        </a:gs>
                        <a:gs pos="100000">
                          <a:srgbClr val="FFE6DB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457200" marR="0" lvl="0" indent="-34290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52525"/>
                        </a:buClr>
                        <a:buSzPct val="100000"/>
                        <a:buFont typeface="Arial"/>
                        <a:buChar char="•"/>
                      </a:pPr>
                      <a:r>
                        <a:rPr lang="en-US" sz="1600" u="none" strike="noStrike" cap="none">
                          <a:solidFill>
                            <a:srgbClr val="252525"/>
                          </a:solidFill>
                        </a:rPr>
                        <a:t>Discussion about </a:t>
                      </a:r>
                      <a:r>
                        <a:rPr lang="en-US" sz="1600" u="none" strike="noStrike" cap="none">
                          <a:solidFill>
                            <a:srgbClr val="25252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replacement project. </a:t>
                      </a:r>
                    </a:p>
                    <a:p>
                      <a:pPr marL="457200" marR="0" lvl="0" indent="-34290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52525"/>
                        </a:buClr>
                        <a:buSzPct val="100000"/>
                        <a:buFont typeface="Arial"/>
                        <a:buChar char="•"/>
                      </a:pPr>
                      <a:r>
                        <a:rPr lang="en-US" sz="1600" u="none" strike="noStrike" cap="none">
                          <a:solidFill>
                            <a:srgbClr val="25252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Project officially scrapped.</a:t>
                      </a:r>
                    </a:p>
                  </a:txBody>
                  <a:tcPr marL="91450" marR="91450" marT="45725" marB="45725" anchor="ctr">
                    <a:gradFill>
                      <a:gsLst>
                        <a:gs pos="0">
                          <a:srgbClr val="FBFBF8"/>
                        </a:gs>
                        <a:gs pos="74000">
                          <a:srgbClr val="E3E0C5"/>
                        </a:gs>
                        <a:gs pos="83000">
                          <a:srgbClr val="E3E0C5"/>
                        </a:gs>
                        <a:gs pos="100000">
                          <a:srgbClr val="ECEAD8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u="none" strike="noStrike" cap="none"/>
                        <a:t>Pulling the plug</a:t>
                      </a:r>
                    </a:p>
                  </a:txBody>
                  <a:tcPr marL="91450" marR="91450" marT="45725" marB="45725" anchor="ctr">
                    <a:gradFill>
                      <a:gsLst>
                        <a:gs pos="0">
                          <a:srgbClr val="B8D0E2"/>
                        </a:gs>
                        <a:gs pos="48000">
                          <a:srgbClr val="C7D9E7"/>
                        </a:gs>
                        <a:gs pos="100000">
                          <a:srgbClr val="E7EFF5"/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1097279" y="642935"/>
            <a:ext cx="6284600" cy="101639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Calibri"/>
              <a:buNone/>
            </a:pPr>
            <a:r>
              <a:rPr lang="en-US" sz="4800" b="1" i="0" u="none" strike="noStrike" cap="none">
                <a:solidFill>
                  <a:srgbClr val="3F3F3F"/>
                </a:solidFill>
                <a:latin typeface="Merriweather"/>
                <a:ea typeface="Merriweather"/>
                <a:cs typeface="Merriweather"/>
                <a:sym typeface="Merriweather"/>
              </a:rPr>
              <a:t>Case Research</a:t>
            </a:r>
          </a:p>
        </p:txBody>
      </p:sp>
      <p:pic>
        <p:nvPicPr>
          <p:cNvPr id="273" name="Shape 273" descr="Image result for Case research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1878" y="131107"/>
            <a:ext cx="2562223" cy="1579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Shape 278" descr="https://lh6.googleusercontent.com/Rvy2Gd6eDXvgc_EWu-0qYfvPW14CQe_LcKavhRI1tq32S0t_Q8_ScMv3HR9gOzIZDmTREtbw5uMgrjIvdD5fzrKLClojdFLkDWof6uRo1YoYgOX6JoFGXuXq2Zj89CRo3BaRS842Q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712" y="776916"/>
            <a:ext cx="10953954" cy="5533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Shape 2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79821" y="79733"/>
            <a:ext cx="1874574" cy="154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Shape 280"/>
          <p:cNvSpPr/>
          <p:nvPr/>
        </p:nvSpPr>
        <p:spPr>
          <a:xfrm>
            <a:off x="10360647" y="4324826"/>
            <a:ext cx="1690800" cy="1527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sng" strike="noStrike" cap="none">
                <a:solidFill>
                  <a:srgbClr val="3F3F3F"/>
                </a:solidFill>
                <a:latin typeface="Merriweather"/>
                <a:ea typeface="Merriweather"/>
                <a:cs typeface="Merriweather"/>
                <a:sym typeface="Merriweather"/>
              </a:rPr>
              <a:t>Figure : </a:t>
            </a:r>
            <a:r>
              <a:rPr lang="en-US" sz="2400" b="1" i="0" u="none" strike="noStrike" cap="none">
                <a:solidFill>
                  <a:srgbClr val="3F3F3F"/>
                </a:solidFill>
                <a:latin typeface="Merriweather"/>
                <a:ea typeface="Merriweather"/>
                <a:cs typeface="Merriweather"/>
                <a:sym typeface="Merriweather"/>
              </a:rPr>
              <a:t>Ishikawa Diagram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1437387" y="128592"/>
            <a:ext cx="7175675" cy="7197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Calibri"/>
              <a:buNone/>
            </a:pPr>
            <a:r>
              <a:rPr lang="en-US" sz="4800" b="1" i="0" u="none" strike="noStrike" cap="none">
                <a:solidFill>
                  <a:srgbClr val="3F3F3F"/>
                </a:solidFill>
                <a:latin typeface="Merriweather"/>
                <a:ea typeface="Merriweather"/>
                <a:cs typeface="Merriweather"/>
                <a:sym typeface="Merriweather"/>
              </a:rPr>
              <a:t>Root Cause Analysis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Shape 286"/>
          <p:cNvGrpSpPr/>
          <p:nvPr/>
        </p:nvGrpSpPr>
        <p:grpSpPr>
          <a:xfrm>
            <a:off x="105507" y="151495"/>
            <a:ext cx="11898921" cy="6107169"/>
            <a:chOff x="-122093" y="167216"/>
            <a:chExt cx="11868910" cy="6195105"/>
          </a:xfrm>
        </p:grpSpPr>
        <p:pic>
          <p:nvPicPr>
            <p:cNvPr id="287" name="Shape 287"/>
            <p:cNvPicPr preferRelativeResize="0"/>
            <p:nvPr/>
          </p:nvPicPr>
          <p:blipFill rotWithShape="1">
            <a:blip r:embed="rId3">
              <a:alphaModFix/>
            </a:blip>
            <a:srcRect t="14894" b="18751"/>
            <a:stretch/>
          </p:blipFill>
          <p:spPr>
            <a:xfrm>
              <a:off x="8941721" y="1530103"/>
              <a:ext cx="2514562" cy="1668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Shape 28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838160" y="4419187"/>
              <a:ext cx="2562809" cy="19221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Shape 289"/>
            <p:cNvPicPr preferRelativeResize="0"/>
            <p:nvPr/>
          </p:nvPicPr>
          <p:blipFill rotWithShape="1">
            <a:blip r:embed="rId5">
              <a:alphaModFix/>
            </a:blip>
            <a:srcRect r="-847" b="15522"/>
            <a:stretch/>
          </p:blipFill>
          <p:spPr>
            <a:xfrm>
              <a:off x="194143" y="3465960"/>
              <a:ext cx="3464562" cy="23023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Shape 290"/>
            <p:cNvPicPr preferRelativeResize="0"/>
            <p:nvPr/>
          </p:nvPicPr>
          <p:blipFill rotWithShape="1">
            <a:blip r:embed="rId6">
              <a:alphaModFix/>
            </a:blip>
            <a:srcRect l="4914" r="3164" b="10260"/>
            <a:stretch/>
          </p:blipFill>
          <p:spPr>
            <a:xfrm>
              <a:off x="4376319" y="3991141"/>
              <a:ext cx="3087569" cy="23711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Shape 291"/>
            <p:cNvSpPr/>
            <p:nvPr/>
          </p:nvSpPr>
          <p:spPr>
            <a:xfrm>
              <a:off x="8941721" y="167216"/>
              <a:ext cx="1698261" cy="1170474"/>
            </a:xfrm>
            <a:prstGeom prst="wedgeEllipseCallout">
              <a:avLst>
                <a:gd name="adj1" fmla="val 16577"/>
                <a:gd name="adj2" fmla="val 69825"/>
              </a:avLst>
            </a:prstGeom>
            <a:noFill/>
            <a:ln w="19050" cap="flat" cmpd="sng">
              <a:solidFill>
                <a:srgbClr val="A65F0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Illusion</a:t>
              </a: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of Control</a:t>
              </a:r>
            </a:p>
          </p:txBody>
        </p:sp>
        <p:sp>
          <p:nvSpPr>
            <p:cNvPr id="292" name="Shape 292"/>
            <p:cNvSpPr/>
            <p:nvPr/>
          </p:nvSpPr>
          <p:spPr>
            <a:xfrm>
              <a:off x="-122093" y="3068199"/>
              <a:ext cx="1816997" cy="795525"/>
            </a:xfrm>
            <a:prstGeom prst="wedgeRoundRectCallout">
              <a:avLst>
                <a:gd name="adj1" fmla="val 88752"/>
                <a:gd name="adj2" fmla="val -72053"/>
                <a:gd name="adj3" fmla="val 16667"/>
              </a:avLst>
            </a:prstGeom>
            <a:noFill/>
            <a:ln w="19050" cap="flat" cmpd="sng">
              <a:solidFill>
                <a:srgbClr val="A65F0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Conservatism</a:t>
              </a:r>
            </a:p>
          </p:txBody>
        </p:sp>
        <p:sp>
          <p:nvSpPr>
            <p:cNvPr id="293" name="Shape 293"/>
            <p:cNvSpPr/>
            <p:nvPr/>
          </p:nvSpPr>
          <p:spPr>
            <a:xfrm rot="10800000" flipH="1">
              <a:off x="7189182" y="4544950"/>
              <a:ext cx="1477955" cy="1020477"/>
            </a:xfrm>
            <a:prstGeom prst="wedgeEllipseCallout">
              <a:avLst>
                <a:gd name="adj1" fmla="val -77870"/>
                <a:gd name="adj2" fmla="val 40012"/>
              </a:avLst>
            </a:prstGeom>
            <a:noFill/>
            <a:ln w="19050" cap="flat" cmpd="sng">
              <a:solidFill>
                <a:srgbClr val="A65F0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10384974" y="3312375"/>
              <a:ext cx="1361842" cy="895738"/>
            </a:xfrm>
            <a:prstGeom prst="wedgeRoundRectCallout">
              <a:avLst>
                <a:gd name="adj1" fmla="val -55475"/>
                <a:gd name="adj2" fmla="val 98110"/>
                <a:gd name="adj3" fmla="val 16667"/>
              </a:avLst>
            </a:prstGeom>
            <a:noFill/>
            <a:ln w="19050" cap="flat" cmpd="sng">
              <a:solidFill>
                <a:srgbClr val="A65F0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Sunk </a:t>
              </a:r>
              <a:r>
                <a:rPr lang="en-US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Cost</a:t>
              </a:r>
            </a:p>
          </p:txBody>
        </p:sp>
        <p:sp>
          <p:nvSpPr>
            <p:cNvPr id="295" name="Shape 295"/>
            <p:cNvSpPr/>
            <p:nvPr/>
          </p:nvSpPr>
          <p:spPr>
            <a:xfrm>
              <a:off x="1828266" y="5562580"/>
              <a:ext cx="2260948" cy="765111"/>
            </a:xfrm>
            <a:prstGeom prst="wedgeRoundRectCallout">
              <a:avLst>
                <a:gd name="adj1" fmla="val -32191"/>
                <a:gd name="adj2" fmla="val -111041"/>
                <a:gd name="adj3" fmla="val 16667"/>
              </a:avLst>
            </a:prstGeom>
            <a:noFill/>
            <a:ln w="19050" cap="flat" cmpd="sng">
              <a:solidFill>
                <a:srgbClr val="A65F0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Selective</a:t>
              </a:r>
              <a:r>
                <a:rPr lang="en-US" sz="1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Perception</a:t>
              </a:r>
            </a:p>
          </p:txBody>
        </p:sp>
        <p:pic>
          <p:nvPicPr>
            <p:cNvPr id="296" name="Shape 29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74016" y="1094962"/>
              <a:ext cx="3123561" cy="17245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Shape 297"/>
            <p:cNvPicPr preferRelativeResize="0"/>
            <p:nvPr/>
          </p:nvPicPr>
          <p:blipFill rotWithShape="1">
            <a:blip r:embed="rId8">
              <a:alphaModFix/>
            </a:blip>
            <a:srcRect t="23545" b="37152"/>
            <a:stretch/>
          </p:blipFill>
          <p:spPr>
            <a:xfrm>
              <a:off x="3997355" y="530279"/>
              <a:ext cx="4572000" cy="1502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8" name="Shape 298"/>
            <p:cNvSpPr/>
            <p:nvPr/>
          </p:nvSpPr>
          <p:spPr>
            <a:xfrm>
              <a:off x="391695" y="167216"/>
              <a:ext cx="4245426" cy="541175"/>
            </a:xfrm>
            <a:prstGeom prst="wedgeRoundRectCallout">
              <a:avLst>
                <a:gd name="adj1" fmla="val 41621"/>
                <a:gd name="adj2" fmla="val 104882"/>
                <a:gd name="adj3" fmla="val 16667"/>
              </a:avLst>
            </a:prstGeom>
            <a:noFill/>
            <a:ln w="19050" cap="flat" cmpd="sng">
              <a:solidFill>
                <a:srgbClr val="A65F0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Escalation of commitment to a failing course of action</a:t>
              </a:r>
            </a:p>
          </p:txBody>
        </p:sp>
      </p:grpSp>
      <p:sp>
        <p:nvSpPr>
          <p:cNvPr id="299" name="Shape 299"/>
          <p:cNvSpPr txBox="1">
            <a:spLocks noGrp="1"/>
          </p:cNvSpPr>
          <p:nvPr>
            <p:ph type="title"/>
          </p:nvPr>
        </p:nvSpPr>
        <p:spPr>
          <a:xfrm>
            <a:off x="4288935" y="2429874"/>
            <a:ext cx="3734129" cy="13330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Calibri"/>
              <a:buNone/>
            </a:pPr>
            <a:r>
              <a:rPr lang="en-US" sz="4800" b="1" i="0" u="none" strike="noStrike" cap="none">
                <a:solidFill>
                  <a:srgbClr val="3F3F3F"/>
                </a:solidFill>
                <a:latin typeface="Merriweather"/>
                <a:ea typeface="Merriweather"/>
                <a:cs typeface="Merriweather"/>
                <a:sym typeface="Merriweather"/>
              </a:rPr>
              <a:t>Systematic</a:t>
            </a:r>
            <a:br>
              <a:rPr lang="en-US" sz="4800" b="1" i="0" u="none" strike="noStrike" cap="none">
                <a:solidFill>
                  <a:srgbClr val="3F3F3F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-US" sz="4800" b="1" i="0" u="none" strike="noStrike" cap="none">
                <a:solidFill>
                  <a:srgbClr val="3F3F3F"/>
                </a:solidFill>
                <a:latin typeface="Merriweather"/>
                <a:ea typeface="Merriweather"/>
                <a:cs typeface="Merriweather"/>
                <a:sym typeface="Merriweather"/>
              </a:rPr>
              <a:t> Biases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7603121" y="4787635"/>
            <a:ext cx="119374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Groupthink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>
            <a:spLocks noGrp="1"/>
          </p:cNvSpPr>
          <p:nvPr>
            <p:ph type="title"/>
          </p:nvPr>
        </p:nvSpPr>
        <p:spPr>
          <a:xfrm>
            <a:off x="1097279" y="286603"/>
            <a:ext cx="10058398" cy="145075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Calibri"/>
              <a:buNone/>
            </a:pPr>
            <a:r>
              <a:rPr lang="en-US" sz="4800" b="1" i="0" u="none" strike="noStrike" cap="none">
                <a:solidFill>
                  <a:srgbClr val="3F3F3F"/>
                </a:solidFill>
                <a:latin typeface="Merriweather"/>
                <a:ea typeface="Merriweather"/>
                <a:cs typeface="Merriweather"/>
                <a:sym typeface="Merriweather"/>
              </a:rPr>
              <a:t>Recommended Approach</a:t>
            </a:r>
          </a:p>
        </p:txBody>
      </p:sp>
      <p:sp>
        <p:nvSpPr>
          <p:cNvPr id="306" name="Shape 306"/>
          <p:cNvSpPr/>
          <p:nvPr/>
        </p:nvSpPr>
        <p:spPr>
          <a:xfrm>
            <a:off x="1201300" y="1809025"/>
            <a:ext cx="3026100" cy="1717945"/>
          </a:xfrm>
          <a:prstGeom prst="rect">
            <a:avLst/>
          </a:prstGeom>
          <a:solidFill>
            <a:srgbClr val="9CBDF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SCOPE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Well-defined scope before project conception.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additional requirements to be incorporated as enhancements.</a:t>
            </a:r>
          </a:p>
        </p:txBody>
      </p:sp>
      <p:sp>
        <p:nvSpPr>
          <p:cNvPr id="307" name="Shape 307"/>
          <p:cNvSpPr/>
          <p:nvPr/>
        </p:nvSpPr>
        <p:spPr>
          <a:xfrm>
            <a:off x="4372362" y="1819459"/>
            <a:ext cx="3117000" cy="1703001"/>
          </a:xfrm>
          <a:prstGeom prst="rect">
            <a:avLst/>
          </a:prstGeom>
          <a:solidFill>
            <a:srgbClr val="9CBDF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SCHEDULE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Realistic and achievable schedule.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Schedule should contain    milestones and incorporate slack.	</a:t>
            </a:r>
          </a:p>
        </p:txBody>
      </p:sp>
      <p:sp>
        <p:nvSpPr>
          <p:cNvPr id="308" name="Shape 308"/>
          <p:cNvSpPr/>
          <p:nvPr/>
        </p:nvSpPr>
        <p:spPr>
          <a:xfrm>
            <a:off x="7634325" y="1809025"/>
            <a:ext cx="3026100" cy="1717945"/>
          </a:xfrm>
          <a:prstGeom prst="rect">
            <a:avLst/>
          </a:prstGeom>
          <a:solidFill>
            <a:srgbClr val="9CBDF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COST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Pre-determined cost estimation instead of contract-based volatile investment.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Reserved budget for unaccountable costs.	</a:t>
            </a:r>
          </a:p>
        </p:txBody>
      </p:sp>
      <p:sp>
        <p:nvSpPr>
          <p:cNvPr id="309" name="Shape 309"/>
          <p:cNvSpPr/>
          <p:nvPr/>
        </p:nvSpPr>
        <p:spPr>
          <a:xfrm>
            <a:off x="1201300" y="3606439"/>
            <a:ext cx="9488699" cy="1205509"/>
          </a:xfrm>
          <a:prstGeom prst="rect">
            <a:avLst/>
          </a:prstGeom>
          <a:gradFill>
            <a:gsLst>
              <a:gs pos="0">
                <a:srgbClr val="FFB7B7"/>
              </a:gs>
              <a:gs pos="50000">
                <a:srgbClr val="FEDDB8"/>
              </a:gs>
              <a:gs pos="100000">
                <a:srgbClr val="FFDEBD"/>
              </a:gs>
            </a:gsLst>
            <a:lin ang="4800000" scaled="0"/>
          </a:gra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RISK AND QUALITY</a:t>
            </a:r>
          </a:p>
        </p:txBody>
      </p:sp>
      <p:sp>
        <p:nvSpPr>
          <p:cNvPr id="310" name="Shape 310"/>
          <p:cNvSpPr/>
          <p:nvPr/>
        </p:nvSpPr>
        <p:spPr>
          <a:xfrm>
            <a:off x="1201300" y="4891425"/>
            <a:ext cx="9488699" cy="1360199"/>
          </a:xfrm>
          <a:prstGeom prst="rect">
            <a:avLst/>
          </a:prstGeom>
          <a:gradFill>
            <a:gsLst>
              <a:gs pos="0">
                <a:srgbClr val="A0D565"/>
              </a:gs>
              <a:gs pos="50000">
                <a:srgbClr val="D0EBB3"/>
              </a:gs>
              <a:gs pos="100000">
                <a:srgbClr val="E1F2CE"/>
              </a:gs>
            </a:gsLst>
            <a:lin ang="4800000" scaled="0"/>
          </a:gra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ORGANIZATIONAL MEASURES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PMO essential to deliver high-budget and extensive project.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 user training across the organization.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Effective transition and handovers during change in ownership.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Shape 311"/>
          <p:cNvSpPr txBox="1"/>
          <p:nvPr/>
        </p:nvSpPr>
        <p:spPr>
          <a:xfrm>
            <a:off x="1194316" y="3983323"/>
            <a:ext cx="4767945" cy="72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Iterative or Agile approach to foresee impending risks in schedule and tackle changing scope.</a:t>
            </a:r>
          </a:p>
        </p:txBody>
      </p:sp>
      <p:sp>
        <p:nvSpPr>
          <p:cNvPr id="312" name="Shape 312"/>
          <p:cNvSpPr txBox="1"/>
          <p:nvPr/>
        </p:nvSpPr>
        <p:spPr>
          <a:xfrm>
            <a:off x="5645021" y="3998073"/>
            <a:ext cx="5045078" cy="72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Scheduled external audits to ensure quality and early realization of cost traps and slipping schedule.</a:t>
            </a:r>
          </a:p>
        </p:txBody>
      </p:sp>
      <p:pic>
        <p:nvPicPr>
          <p:cNvPr id="313" name="Shape 3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85614" y="362798"/>
            <a:ext cx="1889400" cy="1369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525</Words>
  <Application>Microsoft Office PowerPoint</Application>
  <PresentationFormat>Widescreen</PresentationFormat>
  <Paragraphs>111</Paragraphs>
  <Slides>10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Links</vt:lpstr>
      </vt:variant>
      <vt:variant>
        <vt:i4>4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Merriweather</vt:lpstr>
      <vt:lpstr>Arial</vt:lpstr>
      <vt:lpstr>Noto Sans Symbols</vt:lpstr>
      <vt:lpstr>Calibri</vt:lpstr>
      <vt:lpstr>Retrospect</vt:lpstr>
      <vt:lpstr>1_Retrospect</vt:lpstr>
      <vt:lpstr>file:///C:\Users\Kunja\Downloads\Project%20Charter%20B14%20Team2.doc</vt:lpstr>
      <vt:lpstr>file:///C:\Users\Kunja\Downloads\project%20plan%20final.mpp</vt:lpstr>
      <vt:lpstr>file:///C:\Users\Kunja\Downloads\Project%20Status%20template%20(1).doc</vt:lpstr>
      <vt:lpstr>C:\Users\Kunja\Downloads\Final Budget Plan.xlsx</vt:lpstr>
      <vt:lpstr>FBI Virtual Case File</vt:lpstr>
      <vt:lpstr>Case Introduction</vt:lpstr>
      <vt:lpstr>Project Charter &amp; Plan</vt:lpstr>
      <vt:lpstr>Budget Report</vt:lpstr>
      <vt:lpstr>Priority Matrix </vt:lpstr>
      <vt:lpstr>Case Research</vt:lpstr>
      <vt:lpstr>Root Cause Analysis</vt:lpstr>
      <vt:lpstr>Systematic  Biases</vt:lpstr>
      <vt:lpstr>Recommended Approach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FBI Virtual Case File</dc:title>
  <cp:lastModifiedBy>Dutta, Kunja</cp:lastModifiedBy>
  <cp:revision>2</cp:revision>
  <dcterms:modified xsi:type="dcterms:W3CDTF">2016-12-02T14:53:55Z</dcterms:modified>
</cp:coreProperties>
</file>